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6541F-A79D-4427-8868-EFB9135A3BA2}" type="datetimeFigureOut">
              <a:rPr lang="it-IT" smtClean="0"/>
              <a:t>29/09/2015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EF535-A432-4C9A-A3B0-CD80CC7AC95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55657B-3106-4818-9082-794D96211B0D}" type="slidenum">
              <a:rPr lang="it-IT"/>
              <a:pPr/>
              <a:t>6</a:t>
            </a:fld>
            <a:endParaRPr lang="it-IT"/>
          </a:p>
        </p:txBody>
      </p:sp>
      <p:sp>
        <p:nvSpPr>
          <p:cNvPr id="163843" name="Text Box 1"/>
          <p:cNvSpPr txBox="1">
            <a:spLocks noChangeArrowheads="1"/>
          </p:cNvSpPr>
          <p:nvPr/>
        </p:nvSpPr>
        <p:spPr bwMode="auto">
          <a:xfrm>
            <a:off x="1143000" y="641580"/>
            <a:ext cx="4572000" cy="3207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844" name="Text Box 2"/>
          <p:cNvSpPr txBox="1">
            <a:spLocks noChangeArrowheads="1"/>
          </p:cNvSpPr>
          <p:nvPr>
            <p:ph type="body"/>
          </p:nvPr>
        </p:nvSpPr>
        <p:spPr>
          <a:xfrm>
            <a:off x="685800" y="1381180"/>
            <a:ext cx="5486400" cy="717322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mtClean="0">
                <a:latin typeface="Verdana" pitchFamily="34" charset="0"/>
              </a:rPr>
              <a:t>Guardiamo prima di tutto il “peso”  di queste malattie nella nostra Regione: malattie del sistema circolatorio e tumori rappresentano la prima causa di morte. </a:t>
            </a:r>
          </a:p>
          <a:p>
            <a:pPr eaLnBrk="1" hangingPunct="1">
              <a:spcBef>
                <a:spcPts val="450"/>
              </a:spcBef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mtClean="0">
                <a:latin typeface="Verdana" pitchFamily="34" charset="0"/>
              </a:rPr>
              <a:t>Le malattie del sistema circolatorio rappresentano la principale causa di morte, seguita dai tumori: insieme queste patologie sono responsabili di quasi il 70% dei decessi. </a:t>
            </a:r>
          </a:p>
          <a:p>
            <a:pPr eaLnBrk="1" hangingPunct="1">
              <a:spcBef>
                <a:spcPts val="450"/>
              </a:spcBef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mtClean="0">
                <a:latin typeface="Verdana" pitchFamily="34" charset="0"/>
              </a:rPr>
              <a:t>Considerando i </a:t>
            </a:r>
            <a:r>
              <a:rPr lang="it-IT" b="1" smtClean="0">
                <a:latin typeface="Verdana" pitchFamily="34" charset="0"/>
              </a:rPr>
              <a:t>settori di patologie</a:t>
            </a:r>
            <a:r>
              <a:rPr lang="it-IT" smtClean="0">
                <a:latin typeface="Verdana" pitchFamily="34" charset="0"/>
              </a:rPr>
              <a:t>, le principali cause di morte sono i disturbi circolatori dell’encefalo, seguite dalle malattie ischemiche croniche del cuore e dall’infarto acuto del miocardio, poi la prima patologia tumorale, quella della trachea, bronchi e polmone. Questo tumore è la prima causa di morte negli uomini, mentre nelle donne prevalgono le patologie cerebrovascolari e cardiache e le forme di degenerazione cerebrale senile.</a:t>
            </a:r>
          </a:p>
          <a:p>
            <a:pPr eaLnBrk="1" hangingPunct="1">
              <a:spcBef>
                <a:spcPts val="450"/>
              </a:spcBef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mtClean="0">
                <a:latin typeface="Verdana" pitchFamily="34" charset="0"/>
              </a:rPr>
              <a:t>Le patologie che maggiormente contribuiscono alla mortalità prematura sono i tumori (35%), i traumi (22%), le malattie cardiovascolari (14%) e le condizioni morbose perinatali (7%). La distribuzione territoriale di questo indicatore è simile a quella della mortalità generale: i valori più elevati si riscontrano a Ferrara, Piacenza e Reggio Emilia, mentre quelli minimi a Modena, Cesena e Rimini.</a:t>
            </a:r>
          </a:p>
          <a:p>
            <a:pPr eaLnBrk="1" hangingPunct="1">
              <a:spcBef>
                <a:spcPts val="450"/>
              </a:spcBef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mtClean="0">
                <a:latin typeface="Verdana" pitchFamily="34" charset="0"/>
              </a:rPr>
              <a:t>La popolazione emiliano-romagnola è particolarmente longeva e soffre di disturbi e patologie spesso legate all’invecchiamento e alla esposizione a fattori di rischio ambientali, professionali o legati alle abitudini di vita. Una persona su cinque (19%) dichiara di soffrire di una </a:t>
            </a:r>
            <a:r>
              <a:rPr lang="it-IT" b="1" smtClean="0">
                <a:latin typeface="Verdana" pitchFamily="34" charset="0"/>
              </a:rPr>
              <a:t>patologia cronica</a:t>
            </a:r>
            <a:r>
              <a:rPr lang="it-IT" smtClean="0">
                <a:latin typeface="Verdana" pitchFamily="34" charset="0"/>
              </a:rPr>
              <a:t> (malattia cardiovascolare, respiratoria, diabete, tumore grave), dato in linea con la media nazionale (17,5%).</a:t>
            </a:r>
          </a:p>
          <a:p>
            <a:pPr eaLnBrk="1" hangingPunct="1">
              <a:spcBef>
                <a:spcPts val="450"/>
              </a:spcBef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mtClean="0">
                <a:latin typeface="Verdana" pitchFamily="34" charset="0"/>
              </a:rPr>
              <a:t>La </a:t>
            </a:r>
            <a:r>
              <a:rPr lang="it-IT" b="1" smtClean="0">
                <a:latin typeface="Verdana" pitchFamily="34" charset="0"/>
              </a:rPr>
              <a:t>speranza di vita libera da disabilità </a:t>
            </a:r>
            <a:r>
              <a:rPr lang="it-IT" smtClean="0">
                <a:latin typeface="Verdana" pitchFamily="34" charset="0"/>
              </a:rPr>
              <a:t>a 15 anni e a 65 anni è rispettivamente pari a 61 e 16 anni per gli uomini e a 64 e 17 anni per le donne. La percentuale di persone con più di 6 anni con </a:t>
            </a:r>
            <a:r>
              <a:rPr lang="it-IT" b="1" smtClean="0">
                <a:latin typeface="Verdana" pitchFamily="34" charset="0"/>
              </a:rPr>
              <a:t>disabilità</a:t>
            </a:r>
            <a:r>
              <a:rPr lang="it-IT" smtClean="0">
                <a:latin typeface="Verdana" pitchFamily="34" charset="0"/>
              </a:rPr>
              <a:t> è complessivamente pari al 3% negli uomini e 6% nelle donne, percentuale che sale rispettivamente al 10% e al 20% sopra ai 65 anni.</a:t>
            </a:r>
          </a:p>
          <a:p>
            <a:pPr eaLnBrk="1" hangingPunct="1">
              <a:spcBef>
                <a:spcPts val="450"/>
              </a:spcBef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mtClean="0">
                <a:latin typeface="Verdana" pitchFamily="34" charset="0"/>
              </a:rPr>
              <a:t>Le </a:t>
            </a:r>
            <a:r>
              <a:rPr lang="it-IT" b="1" smtClean="0">
                <a:latin typeface="Verdana" pitchFamily="34" charset="0"/>
              </a:rPr>
              <a:t>principali cause di morte</a:t>
            </a:r>
            <a:r>
              <a:rPr lang="it-IT" smtClean="0">
                <a:latin typeface="Verdana" pitchFamily="34" charset="0"/>
              </a:rPr>
              <a:t> sono rappresentate dalle malattie del sistema circolatorio (38%) e dai tumori (30%); in particolare il  tumore polmonare è la neoplasia che causa più decessi ed è anche  la prima causa di morte in assoluto negli uomini. </a:t>
            </a:r>
          </a:p>
          <a:p>
            <a:pPr eaLnBrk="1" hangingPunct="1">
              <a:spcBef>
                <a:spcPts val="450"/>
              </a:spcBef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mtClean="0">
              <a:latin typeface="Verdana" pitchFamily="34" charset="0"/>
            </a:endParaRPr>
          </a:p>
          <a:p>
            <a:pPr eaLnBrk="1" hangingPunct="1">
              <a:spcBef>
                <a:spcPts val="450"/>
              </a:spcBef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A931A38-2FEF-4EDE-9B9E-D13FB01BB17B}" type="slidenum">
              <a:rPr lang="it-IT"/>
              <a:pPr/>
              <a:t>23</a:t>
            </a:fld>
            <a:endParaRPr lang="it-IT"/>
          </a:p>
        </p:txBody>
      </p:sp>
      <p:sp>
        <p:nvSpPr>
          <p:cNvPr id="173059" name="Text Box 2"/>
          <p:cNvSpPr txBox="1">
            <a:spLocks noChangeArrowheads="1"/>
          </p:cNvSpPr>
          <p:nvPr/>
        </p:nvSpPr>
        <p:spPr bwMode="auto">
          <a:xfrm>
            <a:off x="1143000" y="686134"/>
            <a:ext cx="4572000" cy="34291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3060" name="Rectangle 3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83225" cy="4110864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E470D2-18D8-453B-945D-41278DF947BE}" type="slidenum">
              <a:rPr lang="it-IT"/>
              <a:pPr/>
              <a:t>24</a:t>
            </a:fld>
            <a:endParaRPr lang="it-IT"/>
          </a:p>
        </p:txBody>
      </p:sp>
      <p:sp>
        <p:nvSpPr>
          <p:cNvPr id="174083" name="Text Box 2"/>
          <p:cNvSpPr txBox="1">
            <a:spLocks noChangeArrowheads="1"/>
          </p:cNvSpPr>
          <p:nvPr/>
        </p:nvSpPr>
        <p:spPr bwMode="auto">
          <a:xfrm>
            <a:off x="995363" y="730689"/>
            <a:ext cx="4868862" cy="36504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084" name="Rectangle 3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83225" cy="4110864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A4267F-8D87-4177-A131-C13FFDF5DC38}" type="slidenum">
              <a:rPr lang="it-IT"/>
              <a:pPr/>
              <a:t>25</a:t>
            </a:fld>
            <a:endParaRPr lang="it-IT"/>
          </a:p>
        </p:txBody>
      </p:sp>
      <p:sp>
        <p:nvSpPr>
          <p:cNvPr id="175107" name="Text Box 2"/>
          <p:cNvSpPr txBox="1">
            <a:spLocks noChangeArrowheads="1"/>
          </p:cNvSpPr>
          <p:nvPr/>
        </p:nvSpPr>
        <p:spPr bwMode="auto">
          <a:xfrm>
            <a:off x="995363" y="730689"/>
            <a:ext cx="4868862" cy="36504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5108" name="Rectangle 3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83225" cy="4110864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EC859D5-BA89-4145-9240-CFA3237E7199}" type="slidenum">
              <a:rPr lang="it-IT"/>
              <a:pPr/>
              <a:t>26</a:t>
            </a:fld>
            <a:endParaRPr lang="it-IT"/>
          </a:p>
        </p:txBody>
      </p:sp>
      <p:sp>
        <p:nvSpPr>
          <p:cNvPr id="176131" name="Text Box 2"/>
          <p:cNvSpPr txBox="1">
            <a:spLocks noChangeArrowheads="1"/>
          </p:cNvSpPr>
          <p:nvPr/>
        </p:nvSpPr>
        <p:spPr bwMode="auto">
          <a:xfrm>
            <a:off x="874713" y="693561"/>
            <a:ext cx="4914900" cy="346037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6132" name="Rectangle 3"/>
          <p:cNvSpPr>
            <a:spLocks noChangeArrowheads="1"/>
          </p:cNvSpPr>
          <p:nvPr>
            <p:ph type="body"/>
          </p:nvPr>
        </p:nvSpPr>
        <p:spPr>
          <a:xfrm>
            <a:off x="685800" y="4342546"/>
            <a:ext cx="5480050" cy="410938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5BA40A0-938E-43CB-B998-D9B971215B42}" type="slidenum">
              <a:rPr lang="it-IT"/>
              <a:pPr/>
              <a:t>27</a:t>
            </a:fld>
            <a:endParaRPr lang="it-IT"/>
          </a:p>
        </p:txBody>
      </p:sp>
      <p:sp>
        <p:nvSpPr>
          <p:cNvPr id="177155" name="Text Box 2"/>
          <p:cNvSpPr txBox="1">
            <a:spLocks noChangeArrowheads="1"/>
          </p:cNvSpPr>
          <p:nvPr/>
        </p:nvSpPr>
        <p:spPr bwMode="auto">
          <a:xfrm>
            <a:off x="995363" y="687620"/>
            <a:ext cx="4868862" cy="3427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7156" name="Rectangle 3"/>
          <p:cNvSpPr>
            <a:spLocks noChangeArrowheads="1"/>
          </p:cNvSpPr>
          <p:nvPr>
            <p:ph type="body"/>
          </p:nvPr>
        </p:nvSpPr>
        <p:spPr>
          <a:xfrm>
            <a:off x="685800" y="4344032"/>
            <a:ext cx="5480050" cy="4107894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A30E2C2-1516-41EB-878B-E24981C711CD}" type="slidenum">
              <a:rPr lang="it-IT"/>
              <a:pPr/>
              <a:t>28</a:t>
            </a:fld>
            <a:endParaRPr lang="it-IT"/>
          </a:p>
        </p:txBody>
      </p:sp>
      <p:sp>
        <p:nvSpPr>
          <p:cNvPr id="178179" name="Text Box 2"/>
          <p:cNvSpPr txBox="1">
            <a:spLocks noChangeArrowheads="1"/>
          </p:cNvSpPr>
          <p:nvPr/>
        </p:nvSpPr>
        <p:spPr bwMode="auto">
          <a:xfrm>
            <a:off x="1144589" y="687620"/>
            <a:ext cx="4568825" cy="3427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8180" name="Rectangle 3"/>
          <p:cNvSpPr>
            <a:spLocks noChangeArrowheads="1"/>
          </p:cNvSpPr>
          <p:nvPr>
            <p:ph type="body"/>
          </p:nvPr>
        </p:nvSpPr>
        <p:spPr>
          <a:xfrm>
            <a:off x="685801" y="4342546"/>
            <a:ext cx="5483225" cy="411235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42BAA5E-EC61-4383-9240-E2922B161908}" type="slidenum">
              <a:rPr lang="it-IT"/>
              <a:pPr/>
              <a:t>30</a:t>
            </a:fld>
            <a:endParaRPr lang="it-IT"/>
          </a:p>
        </p:txBody>
      </p:sp>
      <p:sp>
        <p:nvSpPr>
          <p:cNvPr id="179203" name="Text Box 2"/>
          <p:cNvSpPr txBox="1">
            <a:spLocks noChangeArrowheads="1"/>
          </p:cNvSpPr>
          <p:nvPr/>
        </p:nvSpPr>
        <p:spPr bwMode="auto">
          <a:xfrm>
            <a:off x="1143000" y="686134"/>
            <a:ext cx="4572000" cy="34291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9204" name="Rectangle 3"/>
          <p:cNvSpPr>
            <a:spLocks noChangeArrowheads="1"/>
          </p:cNvSpPr>
          <p:nvPr>
            <p:ph type="body"/>
          </p:nvPr>
        </p:nvSpPr>
        <p:spPr>
          <a:xfrm>
            <a:off x="685800" y="4344031"/>
            <a:ext cx="5475288" cy="410343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C4A809D-6F7D-4A3D-94F1-9E250FF7E55A}" type="slidenum">
              <a:rPr lang="it-IT"/>
              <a:pPr/>
              <a:t>32</a:t>
            </a:fld>
            <a:endParaRPr lang="it-IT"/>
          </a:p>
        </p:txBody>
      </p:sp>
      <p:sp>
        <p:nvSpPr>
          <p:cNvPr id="180227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985839" y="686134"/>
            <a:ext cx="4886325" cy="3429186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2"/>
            <a:ext cx="5486400" cy="4113834"/>
          </a:xfrm>
          <a:noFill/>
          <a:ln/>
        </p:spPr>
        <p:txBody>
          <a:bodyPr/>
          <a:lstStyle/>
          <a:p>
            <a:r>
              <a:rPr lang="it-IT" smtClean="0"/>
              <a:t>Non sempre la percezione soggettiva, elemento importante nel determinare cambiamenti nello stile di vita, corrisponde al livello di attività fisica effettivamente praticata.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74D0CAE-B2CE-4B8C-A69A-3A8AA7E1EBDB}" type="slidenum">
              <a:rPr lang="it-IT"/>
              <a:pPr/>
              <a:t>36</a:t>
            </a:fld>
            <a:endParaRPr lang="it-IT"/>
          </a:p>
        </p:txBody>
      </p:sp>
      <p:sp>
        <p:nvSpPr>
          <p:cNvPr id="181251" name="Text Box 2"/>
          <p:cNvSpPr txBox="1">
            <a:spLocks noChangeArrowheads="1"/>
          </p:cNvSpPr>
          <p:nvPr/>
        </p:nvSpPr>
        <p:spPr bwMode="auto">
          <a:xfrm>
            <a:off x="1143000" y="686134"/>
            <a:ext cx="4572000" cy="34291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1252" name="Rectangle 3"/>
          <p:cNvSpPr>
            <a:spLocks noChangeArrowheads="1"/>
          </p:cNvSpPr>
          <p:nvPr>
            <p:ph type="body"/>
          </p:nvPr>
        </p:nvSpPr>
        <p:spPr>
          <a:xfrm>
            <a:off x="685800" y="4344031"/>
            <a:ext cx="5475288" cy="410343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CB1CC9A-4295-411A-A276-0D9BE4E0A580}" type="slidenum">
              <a:rPr lang="it-IT"/>
              <a:pPr/>
              <a:t>37</a:t>
            </a:fld>
            <a:endParaRPr lang="it-IT"/>
          </a:p>
        </p:txBody>
      </p:sp>
      <p:sp>
        <p:nvSpPr>
          <p:cNvPr id="18227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987425" y="686134"/>
            <a:ext cx="4884738" cy="3427700"/>
          </a:xfrm>
          <a:ln/>
        </p:spPr>
      </p:sp>
      <p:sp>
        <p:nvSpPr>
          <p:cNvPr id="18227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914400" y="4344032"/>
            <a:ext cx="5029200" cy="4113834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FA882E9-60E5-40A1-B34B-918CDB1BA12C}" type="slidenum">
              <a:rPr lang="it-IT"/>
              <a:pPr/>
              <a:t>7</a:t>
            </a:fld>
            <a:endParaRPr lang="it-IT"/>
          </a:p>
        </p:txBody>
      </p:sp>
      <p:sp>
        <p:nvSpPr>
          <p:cNvPr id="164867" name="Text Box 1"/>
          <p:cNvSpPr txBox="1">
            <a:spLocks noChangeArrowheads="1"/>
          </p:cNvSpPr>
          <p:nvPr/>
        </p:nvSpPr>
        <p:spPr bwMode="auto">
          <a:xfrm>
            <a:off x="1143000" y="641580"/>
            <a:ext cx="4572000" cy="3207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4868" name="Text Box 2"/>
          <p:cNvSpPr txBox="1">
            <a:spLocks noChangeArrowheads="1"/>
          </p:cNvSpPr>
          <p:nvPr>
            <p:ph type="body"/>
          </p:nvPr>
        </p:nvSpPr>
        <p:spPr>
          <a:xfrm>
            <a:off x="685800" y="4063340"/>
            <a:ext cx="5486400" cy="384948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mtClean="0">
                <a:latin typeface="Verdana" pitchFamily="34" charset="0"/>
              </a:rPr>
              <a:t>Analizzando le cause di ricovero ordinario, nel 2008 in Emilia-Romagna circa il 28% dei ricoveri è dovuto essenzialmente alle malattie del sistema circolatorio (17,3%) e ai tumori (10,3%), confermando quanto emerso dall’analisi della mortalità generale. Seguono al terzo posto tutte le cause comprese nel codice V (fattori che influenzano lo stato di salute e il ricorso ai servizi sanitari non compresi nelle altre malattie e traumatismi codificati) (9,1%) e al quarto posto le complicazioni della gravidanza, del parto e del puerperio (9%)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074868C-5E07-423D-BDDE-CF3818D7FDF4}" type="slidenum">
              <a:rPr lang="it-IT"/>
              <a:pPr/>
              <a:t>38</a:t>
            </a:fld>
            <a:endParaRPr lang="it-IT"/>
          </a:p>
        </p:txBody>
      </p:sp>
      <p:sp>
        <p:nvSpPr>
          <p:cNvPr id="18329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987425" y="686134"/>
            <a:ext cx="4884738" cy="3427700"/>
          </a:xfrm>
          <a:ln/>
        </p:spPr>
      </p:sp>
      <p:sp>
        <p:nvSpPr>
          <p:cNvPr id="18330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914400" y="4344032"/>
            <a:ext cx="5029200" cy="4113834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B38D13C-F62C-47B2-90B6-4EFE8AC80E92}" type="slidenum">
              <a:rPr lang="it-IT"/>
              <a:pPr/>
              <a:t>39</a:t>
            </a:fld>
            <a:endParaRPr lang="it-IT"/>
          </a:p>
        </p:txBody>
      </p:sp>
      <p:sp>
        <p:nvSpPr>
          <p:cNvPr id="184323" name="Text Box 2"/>
          <p:cNvSpPr txBox="1">
            <a:spLocks noChangeArrowheads="1"/>
          </p:cNvSpPr>
          <p:nvPr/>
        </p:nvSpPr>
        <p:spPr bwMode="auto">
          <a:xfrm>
            <a:off x="1143000" y="686134"/>
            <a:ext cx="4572000" cy="34291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324" name="Rectangle 3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76875" cy="410640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5CC037-37F7-4B18-AF88-4ADBA07E03C9}" type="slidenum">
              <a:rPr lang="it-IT"/>
              <a:pPr/>
              <a:t>40</a:t>
            </a:fld>
            <a:endParaRPr lang="it-IT"/>
          </a:p>
        </p:txBody>
      </p:sp>
      <p:sp>
        <p:nvSpPr>
          <p:cNvPr id="1853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7425" y="686134"/>
            <a:ext cx="4884738" cy="3427700"/>
          </a:xfrm>
          <a:ln/>
        </p:spPr>
      </p:sp>
      <p:sp>
        <p:nvSpPr>
          <p:cNvPr id="18534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4032"/>
            <a:ext cx="5029200" cy="4113834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D86E1B-DFAA-4497-81AC-33FF133E42CD}" type="slidenum">
              <a:rPr lang="it-IT"/>
              <a:pPr/>
              <a:t>41</a:t>
            </a:fld>
            <a:endParaRPr lang="it-IT"/>
          </a:p>
        </p:txBody>
      </p:sp>
      <p:sp>
        <p:nvSpPr>
          <p:cNvPr id="186371" name="Text Box 2"/>
          <p:cNvSpPr txBox="1">
            <a:spLocks noChangeArrowheads="1"/>
          </p:cNvSpPr>
          <p:nvPr/>
        </p:nvSpPr>
        <p:spPr bwMode="auto">
          <a:xfrm>
            <a:off x="1143000" y="686134"/>
            <a:ext cx="4567238" cy="342324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6372" name="Rectangle 3"/>
          <p:cNvSpPr>
            <a:spLocks noChangeArrowheads="1"/>
          </p:cNvSpPr>
          <p:nvPr>
            <p:ph type="body"/>
          </p:nvPr>
        </p:nvSpPr>
        <p:spPr>
          <a:xfrm>
            <a:off x="685800" y="4344032"/>
            <a:ext cx="5486400" cy="4113834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5F2FEBE-818F-48E8-B38D-D8F7983CF480}" type="slidenum">
              <a:rPr lang="it-IT"/>
              <a:pPr/>
              <a:t>42</a:t>
            </a:fld>
            <a:endParaRPr lang="it-IT"/>
          </a:p>
        </p:txBody>
      </p:sp>
      <p:sp>
        <p:nvSpPr>
          <p:cNvPr id="187395" name="Text Box 2"/>
          <p:cNvSpPr txBox="1">
            <a:spLocks noChangeArrowheads="1"/>
          </p:cNvSpPr>
          <p:nvPr/>
        </p:nvSpPr>
        <p:spPr bwMode="auto">
          <a:xfrm>
            <a:off x="1143000" y="686134"/>
            <a:ext cx="4572000" cy="34291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7396" name="Rectangle 3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76875" cy="410640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22F5285-F53F-45E9-B410-88123D274A73}" type="slidenum">
              <a:rPr lang="it-IT"/>
              <a:pPr/>
              <a:t>43</a:t>
            </a:fld>
            <a:endParaRPr lang="it-IT"/>
          </a:p>
        </p:txBody>
      </p:sp>
      <p:sp>
        <p:nvSpPr>
          <p:cNvPr id="188419" name="Text Box 2"/>
          <p:cNvSpPr txBox="1">
            <a:spLocks noChangeArrowheads="1"/>
          </p:cNvSpPr>
          <p:nvPr/>
        </p:nvSpPr>
        <p:spPr bwMode="auto">
          <a:xfrm>
            <a:off x="1143000" y="686134"/>
            <a:ext cx="4572000" cy="34291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8420" name="Rectangle 3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76875" cy="410640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A9DB9A9-B2AA-4316-9B6F-E9562C065EEB}" type="slidenum">
              <a:rPr lang="it-IT"/>
              <a:pPr/>
              <a:t>44</a:t>
            </a:fld>
            <a:endParaRPr lang="it-IT"/>
          </a:p>
        </p:txBody>
      </p:sp>
      <p:sp>
        <p:nvSpPr>
          <p:cNvPr id="189443" name="Text Box 2"/>
          <p:cNvSpPr txBox="1">
            <a:spLocks noChangeArrowheads="1"/>
          </p:cNvSpPr>
          <p:nvPr/>
        </p:nvSpPr>
        <p:spPr bwMode="auto">
          <a:xfrm>
            <a:off x="1143000" y="686134"/>
            <a:ext cx="4572000" cy="34291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9444" name="Rectangle 3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76875" cy="410640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1F6DF6F-6662-47B0-B58A-4004917994FD}" type="slidenum">
              <a:rPr lang="it-IT"/>
              <a:pPr/>
              <a:t>45</a:t>
            </a:fld>
            <a:endParaRPr lang="it-IT"/>
          </a:p>
        </p:txBody>
      </p:sp>
      <p:sp>
        <p:nvSpPr>
          <p:cNvPr id="190467" name="Text Box 2"/>
          <p:cNvSpPr txBox="1">
            <a:spLocks noChangeArrowheads="1"/>
          </p:cNvSpPr>
          <p:nvPr/>
        </p:nvSpPr>
        <p:spPr bwMode="auto">
          <a:xfrm>
            <a:off x="1143000" y="686134"/>
            <a:ext cx="4572000" cy="34291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0468" name="Rectangle 3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76875" cy="410640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8155A20-0EDD-45D5-BEF2-4EC994B2A6F9}" type="slidenum">
              <a:rPr lang="it-IT"/>
              <a:pPr/>
              <a:t>46</a:t>
            </a:fld>
            <a:endParaRPr lang="it-IT"/>
          </a:p>
        </p:txBody>
      </p:sp>
      <p:sp>
        <p:nvSpPr>
          <p:cNvPr id="191491" name="Text Box 2"/>
          <p:cNvSpPr txBox="1">
            <a:spLocks noChangeArrowheads="1"/>
          </p:cNvSpPr>
          <p:nvPr/>
        </p:nvSpPr>
        <p:spPr bwMode="auto">
          <a:xfrm>
            <a:off x="1143000" y="686134"/>
            <a:ext cx="4572000" cy="34291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1492" name="Rectangle 3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76875" cy="410640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893C722-4E2E-4DC9-9D9B-55EB88D2FFFA}" type="slidenum">
              <a:rPr lang="it-IT"/>
              <a:pPr/>
              <a:t>47</a:t>
            </a:fld>
            <a:endParaRPr lang="it-IT"/>
          </a:p>
        </p:txBody>
      </p:sp>
      <p:sp>
        <p:nvSpPr>
          <p:cNvPr id="192515" name="Text Box 2"/>
          <p:cNvSpPr txBox="1">
            <a:spLocks noChangeArrowheads="1"/>
          </p:cNvSpPr>
          <p:nvPr/>
        </p:nvSpPr>
        <p:spPr bwMode="auto">
          <a:xfrm>
            <a:off x="1143000" y="686134"/>
            <a:ext cx="4572000" cy="34291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2516" name="Rectangle 3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76875" cy="410640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0AA169-B3AE-4F14-A933-D9F2861D983B}" type="slidenum">
              <a:rPr lang="it-IT"/>
              <a:pPr/>
              <a:t>9</a:t>
            </a:fld>
            <a:endParaRPr lang="it-IT"/>
          </a:p>
        </p:txBody>
      </p:sp>
      <p:sp>
        <p:nvSpPr>
          <p:cNvPr id="165891" name="Text Box 1"/>
          <p:cNvSpPr txBox="1">
            <a:spLocks noChangeArrowheads="1"/>
          </p:cNvSpPr>
          <p:nvPr/>
        </p:nvSpPr>
        <p:spPr bwMode="auto">
          <a:xfrm>
            <a:off x="3884613" y="8125195"/>
            <a:ext cx="2971800" cy="427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7480" tIns="43560" rIns="87480" bIns="43560" anchor="b"/>
          <a:lstStyle/>
          <a:p>
            <a:pPr algn="r"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F8F9D76-FBB0-408F-B072-C11F0C3A7F70}" type="slidenum">
              <a:rPr lang="en-US" sz="1100">
                <a:solidFill>
                  <a:srgbClr val="000000"/>
                </a:solidFill>
              </a:rPr>
              <a:pPr algn="r"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165892" name="Text Box 2"/>
          <p:cNvSpPr txBox="1">
            <a:spLocks noChangeArrowheads="1"/>
          </p:cNvSpPr>
          <p:nvPr/>
        </p:nvSpPr>
        <p:spPr bwMode="auto">
          <a:xfrm>
            <a:off x="1143000" y="641580"/>
            <a:ext cx="4572000" cy="3207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5893" name="Text Box 3"/>
          <p:cNvSpPr txBox="1">
            <a:spLocks noChangeArrowheads="1"/>
          </p:cNvSpPr>
          <p:nvPr>
            <p:ph type="body"/>
          </p:nvPr>
        </p:nvSpPr>
        <p:spPr>
          <a:xfrm>
            <a:off x="685800" y="4064825"/>
            <a:ext cx="5486400" cy="3847994"/>
          </a:xfrm>
          <a:noFill/>
          <a:ln/>
        </p:spPr>
        <p:txBody>
          <a:bodyPr lIns="87480" tIns="43560" rIns="87480" bIns="43560"/>
          <a:lstStyle/>
          <a:p>
            <a:pPr eaLnBrk="1" hangingPunct="1">
              <a:spcBef>
                <a:spcPts val="450"/>
              </a:spcBef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mtClean="0">
                <a:latin typeface="Verdana" pitchFamily="34" charset="0"/>
              </a:rPr>
              <a:t>Negli ultimi anni l’aumento del numero dei malati cronici sta creando un’emergenza per i sistemi sanitari: cardiopatie, cancro, diabete, disturbi mentali, malattie respiratorie, dell’apparato digerente e del sistema osteoarticolare sono ormai tra le cause più diffuse di sofferenza e morte. </a:t>
            </a:r>
          </a:p>
          <a:p>
            <a:pPr eaLnBrk="1" hangingPunct="1">
              <a:spcBef>
                <a:spcPts val="450"/>
              </a:spcBef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mtClean="0">
                <a:latin typeface="Verdana" pitchFamily="34" charset="0"/>
              </a:rPr>
              <a:t>Rappresentano la nuova sfida per la sanità pubblica, perché sono prevenibili. </a:t>
            </a:r>
          </a:p>
          <a:p>
            <a:pPr eaLnBrk="1" hangingPunct="1">
              <a:spcBef>
                <a:spcPts val="450"/>
              </a:spcBef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mtClean="0">
                <a:latin typeface="Verdana" pitchFamily="34" charset="0"/>
              </a:rPr>
              <a:t>Negli ultimi anni l’aumento del numero dei malati cronici sta creando un’emergenza per i sistemi sanitari: cardiopatie, cancro, diabete, disturbi mentali, malattie respiratorie, dell’apparato digerente e del sistema osteoarticolare sono ormai tra le cause più diffuse di sofferenza e morte. E non è un “problema dei ricchi”: </a:t>
            </a:r>
          </a:p>
          <a:p>
            <a:pPr eaLnBrk="1" hangingPunct="1">
              <a:spcBef>
                <a:spcPts val="450"/>
              </a:spcBef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mtClean="0">
                <a:latin typeface="Verdana" pitchFamily="34" charset="0"/>
              </a:rPr>
              <a:t>Il documento si divide in quattro parti ed è incentrato sulla prevenzione delle principali malattie croniche, in particolare: cardiopatie e ictus (malattie cardiovascolari), cancro, asma e broncopneumopatia cronica ostruttiva (malattie respiratorie croniche), diabete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72BE7BA-726B-4CEC-9710-D0C7AEE0AEF4}" type="slidenum">
              <a:rPr lang="it-IT"/>
              <a:pPr/>
              <a:t>48</a:t>
            </a:fld>
            <a:endParaRPr lang="it-IT"/>
          </a:p>
        </p:txBody>
      </p:sp>
      <p:sp>
        <p:nvSpPr>
          <p:cNvPr id="193539" name="Text Box 2"/>
          <p:cNvSpPr txBox="1">
            <a:spLocks noChangeArrowheads="1"/>
          </p:cNvSpPr>
          <p:nvPr/>
        </p:nvSpPr>
        <p:spPr bwMode="auto">
          <a:xfrm>
            <a:off x="1143000" y="686134"/>
            <a:ext cx="4572000" cy="34291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3540" name="Rectangle 3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76875" cy="410640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7FA74AE-EFBD-4A7C-A3AE-45E0EEF166DC}" type="slidenum">
              <a:rPr lang="it-IT"/>
              <a:pPr/>
              <a:t>49</a:t>
            </a:fld>
            <a:endParaRPr lang="it-IT"/>
          </a:p>
        </p:txBody>
      </p:sp>
      <p:sp>
        <p:nvSpPr>
          <p:cNvPr id="194563" name="Text Box 2"/>
          <p:cNvSpPr txBox="1">
            <a:spLocks noChangeArrowheads="1"/>
          </p:cNvSpPr>
          <p:nvPr/>
        </p:nvSpPr>
        <p:spPr bwMode="auto">
          <a:xfrm>
            <a:off x="1143000" y="686134"/>
            <a:ext cx="4572000" cy="34291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564" name="Rectangle 3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76875" cy="410640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5110CB-E76C-406B-A750-7C239117142D}" type="slidenum">
              <a:rPr lang="it-IT"/>
              <a:pPr/>
              <a:t>50</a:t>
            </a:fld>
            <a:endParaRPr lang="it-IT"/>
          </a:p>
        </p:txBody>
      </p:sp>
      <p:sp>
        <p:nvSpPr>
          <p:cNvPr id="195587" name="Text Box 2"/>
          <p:cNvSpPr txBox="1">
            <a:spLocks noChangeArrowheads="1"/>
          </p:cNvSpPr>
          <p:nvPr/>
        </p:nvSpPr>
        <p:spPr bwMode="auto">
          <a:xfrm>
            <a:off x="3884614" y="8685092"/>
            <a:ext cx="2967037" cy="452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EA30B20-FB52-44AC-BA0C-79BD7CEDA2F8}" type="slidenum">
              <a:rPr lang="it-IT" sz="1200">
                <a:solidFill>
                  <a:srgbClr val="000000"/>
                </a:solidFill>
                <a:cs typeface="Lucida Sans Unicode" pitchFamily="34" charset="0"/>
              </a:rPr>
              <a:pPr algn="r"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50</a:t>
            </a:fld>
            <a:endParaRPr lang="it-IT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195588" name="Text Box 3"/>
          <p:cNvSpPr txBox="1">
            <a:spLocks noChangeArrowheads="1"/>
          </p:cNvSpPr>
          <p:nvPr/>
        </p:nvSpPr>
        <p:spPr bwMode="auto">
          <a:xfrm>
            <a:off x="995363" y="730689"/>
            <a:ext cx="4868862" cy="36504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589" name="Rectangle 4"/>
          <p:cNvSpPr>
            <a:spLocks noChangeArrowheads="1"/>
          </p:cNvSpPr>
          <p:nvPr>
            <p:ph type="body"/>
          </p:nvPr>
        </p:nvSpPr>
        <p:spPr>
          <a:xfrm>
            <a:off x="685800" y="4344032"/>
            <a:ext cx="5481638" cy="4110864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F646D4C-79C6-47AD-AF7E-ADA78039D2CC}" type="slidenum">
              <a:rPr lang="it-IT"/>
              <a:pPr/>
              <a:t>51</a:t>
            </a:fld>
            <a:endParaRPr lang="it-IT"/>
          </a:p>
        </p:txBody>
      </p:sp>
      <p:sp>
        <p:nvSpPr>
          <p:cNvPr id="196611" name="Text Box 2"/>
          <p:cNvSpPr txBox="1">
            <a:spLocks noChangeArrowheads="1"/>
          </p:cNvSpPr>
          <p:nvPr/>
        </p:nvSpPr>
        <p:spPr bwMode="auto">
          <a:xfrm>
            <a:off x="3886200" y="8685092"/>
            <a:ext cx="2971800" cy="4574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9B4B4CC-C49A-4975-9633-037D47DA0BB5}" type="slidenum">
              <a:rPr lang="it-IT" sz="1200">
                <a:solidFill>
                  <a:srgbClr val="000000"/>
                </a:solidFill>
                <a:cs typeface="Lucida Sans Unicode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51</a:t>
            </a:fld>
            <a:endParaRPr lang="it-IT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196612" name="Text Box 3"/>
          <p:cNvSpPr txBox="1">
            <a:spLocks noChangeArrowheads="1"/>
          </p:cNvSpPr>
          <p:nvPr/>
        </p:nvSpPr>
        <p:spPr bwMode="auto">
          <a:xfrm>
            <a:off x="0" y="8685092"/>
            <a:ext cx="2971800" cy="4574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196613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4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196614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1800" cy="4574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2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196615" name="Text Box 6"/>
          <p:cNvSpPr txBox="1">
            <a:spLocks noChangeArrowheads="1"/>
          </p:cNvSpPr>
          <p:nvPr/>
        </p:nvSpPr>
        <p:spPr bwMode="auto">
          <a:xfrm>
            <a:off x="3884613" y="8685092"/>
            <a:ext cx="2971800" cy="4574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21E916D-DE65-4191-91C8-DA09E0E7BD63}" type="slidenum">
              <a:rPr lang="it-IT" sz="1200">
                <a:solidFill>
                  <a:srgbClr val="000000"/>
                </a:solidFill>
                <a:latin typeface="Comic Sans MS" pitchFamily="66" charset="0"/>
              </a:rPr>
              <a:pPr algn="r">
                <a:buFont typeface="Comic Sans MS" pitchFamily="6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51</a:t>
            </a:fld>
            <a:endParaRPr lang="it-IT" sz="12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6616" name="Text Box 7"/>
          <p:cNvSpPr txBox="1">
            <a:spLocks noChangeArrowheads="1"/>
          </p:cNvSpPr>
          <p:nvPr/>
        </p:nvSpPr>
        <p:spPr bwMode="auto">
          <a:xfrm>
            <a:off x="985839" y="686134"/>
            <a:ext cx="4886325" cy="34291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617" name="Text Box 8"/>
          <p:cNvSpPr>
            <a:spLocks noChangeArrowheads="1"/>
          </p:cNvSpPr>
          <p:nvPr>
            <p:ph type="body"/>
          </p:nvPr>
        </p:nvSpPr>
        <p:spPr>
          <a:xfrm>
            <a:off x="685800" y="4344032"/>
            <a:ext cx="5486400" cy="4113834"/>
          </a:xfrm>
          <a:noFill/>
          <a:ln/>
        </p:spPr>
        <p:txBody>
          <a:bodyPr/>
          <a:lstStyle/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smtClean="0"/>
              <a:t>Ottica: collaborazione     Non solo l’universo sanità può migliorare  la salute (anzi)</a:t>
            </a:r>
            <a:r>
              <a:rPr lang="ar-SA" sz="1400" smtClean="0">
                <a:cs typeface="Times New Roman" pitchFamily="18" charset="0"/>
              </a:rPr>
              <a:t>‏</a:t>
            </a:r>
            <a:endParaRPr lang="it-IT" sz="1400" smtClean="0"/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smtClean="0"/>
              <a:t>Rendere più facile: non solo il singolo, ma il contesto deve favorire l’adozione di stili di vita sani, non solo il mondo sanitario, ma l’intera società</a:t>
            </a:r>
          </a:p>
          <a:p>
            <a:pPr eaLnBrk="1" hangingPunct="1"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400" smtClean="0"/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mtClean="0"/>
              <a:t>Esistono dati epidemiologici precisi che correlano il consumo medio pro capite di alcol di una comunità con l’incidenza dei problemi alcolcorrelati. 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mtClean="0"/>
              <a:t>Tale correlazione permette di sostenere che una riduzione complessiva dei problemi alcolcorrelati si potrà raggiungere solo attraverso una riduzione del consumo medio pro capite di alcol. 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mtClean="0"/>
              <a:t>Un approccio incisivo si rende possibile però solamente se si pianifica un intervento che includa tutta la popolazione e non solamente le cosiddette fasce a rischio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mtClean="0"/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F6F3A16-6AF6-4049-8840-D70663611B1C}" type="slidenum">
              <a:rPr lang="it-IT"/>
              <a:pPr/>
              <a:t>52</a:t>
            </a:fld>
            <a:endParaRPr lang="it-IT"/>
          </a:p>
        </p:txBody>
      </p:sp>
      <p:sp>
        <p:nvSpPr>
          <p:cNvPr id="1976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7425" y="686134"/>
            <a:ext cx="4884738" cy="3427700"/>
          </a:xfrm>
          <a:ln/>
        </p:spPr>
      </p:sp>
      <p:sp>
        <p:nvSpPr>
          <p:cNvPr id="197636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4032"/>
            <a:ext cx="5029200" cy="4113834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2B1357B-461A-45F3-A8B2-FD586EE62DC7}" type="slidenum">
              <a:rPr lang="it-IT"/>
              <a:pPr/>
              <a:t>53</a:t>
            </a:fld>
            <a:endParaRPr lang="it-IT"/>
          </a:p>
        </p:txBody>
      </p:sp>
      <p:sp>
        <p:nvSpPr>
          <p:cNvPr id="1986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7425" y="686134"/>
            <a:ext cx="4884738" cy="3427700"/>
          </a:xfrm>
          <a:ln/>
        </p:spPr>
      </p:sp>
      <p:sp>
        <p:nvSpPr>
          <p:cNvPr id="19866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4032"/>
            <a:ext cx="5029200" cy="4113834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4766137-AC75-4D68-95FB-F374D9D46FFB}" type="slidenum">
              <a:rPr lang="it-IT"/>
              <a:pPr/>
              <a:t>54</a:t>
            </a:fld>
            <a:endParaRPr lang="it-IT"/>
          </a:p>
        </p:txBody>
      </p:sp>
      <p:sp>
        <p:nvSpPr>
          <p:cNvPr id="1996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7425" y="686134"/>
            <a:ext cx="4884738" cy="3427700"/>
          </a:xfrm>
          <a:ln/>
        </p:spPr>
      </p:sp>
      <p:sp>
        <p:nvSpPr>
          <p:cNvPr id="19968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4032"/>
            <a:ext cx="5029200" cy="4113834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AD7D9E5-FE60-46CF-B694-D04510596EA0}" type="slidenum">
              <a:rPr lang="it-IT"/>
              <a:pPr/>
              <a:t>58</a:t>
            </a:fld>
            <a:endParaRPr lang="it-IT"/>
          </a:p>
        </p:txBody>
      </p:sp>
      <p:sp>
        <p:nvSpPr>
          <p:cNvPr id="20070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5839" y="686134"/>
            <a:ext cx="4886325" cy="3429186"/>
          </a:xfrm>
          <a:ln/>
        </p:spPr>
      </p:sp>
      <p:sp>
        <p:nvSpPr>
          <p:cNvPr id="200708" name="Segnaposto note 2"/>
          <p:cNvSpPr>
            <a:spLocks noGrp="1"/>
          </p:cNvSpPr>
          <p:nvPr>
            <p:ph type="body" idx="1"/>
          </p:nvPr>
        </p:nvSpPr>
        <p:spPr>
          <a:xfrm>
            <a:off x="914400" y="4344032"/>
            <a:ext cx="5029200" cy="276991"/>
          </a:xfrm>
          <a:noFill/>
          <a:ln/>
        </p:spPr>
        <p:txBody>
          <a:bodyPr lIns="91431" tIns="45716" rIns="91431" bIns="45716">
            <a:spAutoFit/>
          </a:bodyPr>
          <a:lstStyle/>
          <a:p>
            <a:pPr defTabSz="914400"/>
            <a:endParaRPr lang="it-IT" smtClean="0"/>
          </a:p>
        </p:txBody>
      </p:sp>
      <p:sp>
        <p:nvSpPr>
          <p:cNvPr id="200709" name="Segnaposto numero diapositiva 3"/>
          <p:cNvSpPr txBox="1">
            <a:spLocks noGrp="1"/>
          </p:cNvSpPr>
          <p:nvPr/>
        </p:nvSpPr>
        <p:spPr bwMode="auto">
          <a:xfrm>
            <a:off x="3886200" y="8867009"/>
            <a:ext cx="2971800" cy="27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>
            <a:spAutoFit/>
          </a:bodyPr>
          <a:lstStyle/>
          <a:p>
            <a:pPr algn="r"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fld id="{65D660F3-C069-48F7-862F-B205C1BC51A2}" type="slidenum">
              <a:rPr lang="it-IT" sz="1200" b="1">
                <a:solidFill>
                  <a:srgbClr val="FFFFCC"/>
                </a:solidFill>
                <a:latin typeface="Arial" charset="0"/>
              </a:rPr>
              <a:pPr algn="r" defTabSz="914400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t>58</a:t>
            </a:fld>
            <a:endParaRPr lang="it-IT" sz="1200" b="1">
              <a:solidFill>
                <a:srgbClr val="FFFFCC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E4147FA-607A-4569-A93E-A94AC041D527}" type="slidenum">
              <a:rPr lang="it-IT"/>
              <a:pPr/>
              <a:t>60</a:t>
            </a:fld>
            <a:endParaRPr lang="it-IT"/>
          </a:p>
        </p:txBody>
      </p:sp>
      <p:sp>
        <p:nvSpPr>
          <p:cNvPr id="201731" name="Text Box 2"/>
          <p:cNvSpPr txBox="1">
            <a:spLocks noChangeArrowheads="1"/>
          </p:cNvSpPr>
          <p:nvPr/>
        </p:nvSpPr>
        <p:spPr bwMode="auto">
          <a:xfrm>
            <a:off x="1143000" y="686134"/>
            <a:ext cx="4572000" cy="34291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1732" name="Rectangle 3"/>
          <p:cNvSpPr>
            <a:spLocks noChangeArrowheads="1"/>
          </p:cNvSpPr>
          <p:nvPr>
            <p:ph type="body"/>
          </p:nvPr>
        </p:nvSpPr>
        <p:spPr>
          <a:xfrm>
            <a:off x="685800" y="4344031"/>
            <a:ext cx="5475288" cy="410343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D44CFE9-B487-4192-BE10-95054698062F}" type="slidenum">
              <a:rPr lang="it-IT"/>
              <a:pPr/>
              <a:t>61</a:t>
            </a:fld>
            <a:endParaRPr lang="it-IT"/>
          </a:p>
        </p:txBody>
      </p:sp>
      <p:sp>
        <p:nvSpPr>
          <p:cNvPr id="202755" name="Text Box 2"/>
          <p:cNvSpPr txBox="1">
            <a:spLocks noChangeArrowheads="1"/>
          </p:cNvSpPr>
          <p:nvPr/>
        </p:nvSpPr>
        <p:spPr bwMode="auto">
          <a:xfrm>
            <a:off x="3884614" y="8685092"/>
            <a:ext cx="2967037" cy="452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4075691-D081-428E-9805-E9194BF5A060}" type="slidenum">
              <a:rPr lang="it-IT" sz="1200">
                <a:solidFill>
                  <a:srgbClr val="000000"/>
                </a:solidFill>
              </a:rPr>
              <a:pPr algn="r"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61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02756" name="Text Box 3"/>
          <p:cNvSpPr txBox="1">
            <a:spLocks noChangeArrowheads="1"/>
          </p:cNvSpPr>
          <p:nvPr/>
        </p:nvSpPr>
        <p:spPr bwMode="auto">
          <a:xfrm>
            <a:off x="1143000" y="686134"/>
            <a:ext cx="4572000" cy="34291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2757" name="Rectangle 4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76875" cy="410640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A44A98E-1DDE-4EF6-BDA8-C3F42CC3498F}" type="slidenum">
              <a:rPr lang="it-IT"/>
              <a:pPr/>
              <a:t>12</a:t>
            </a:fld>
            <a:endParaRPr lang="it-IT"/>
          </a:p>
        </p:txBody>
      </p:sp>
      <p:sp>
        <p:nvSpPr>
          <p:cNvPr id="166915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987425" y="687620"/>
            <a:ext cx="4884738" cy="34277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2547"/>
            <a:ext cx="5486400" cy="4113834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1000" smtClean="0"/>
              <a:t>I determinanti sociali della salute sono fattori in grado di modificare positivamente o negativamente la salute di un individuo. Nel tempo sono stati sviluppati diversi modelli di riferimento con l’obiettivo di definire il ruolo giocato sulla salute dai vari determinanti sociali e il peso da attribuire a ciascuno di essi. </a:t>
            </a:r>
            <a:r>
              <a:rPr lang="it-IT" sz="1000" b="1" smtClean="0"/>
              <a:t>Figura 1  Determinanti sociali di salute e meccanismi generatori di disuguaglianze. CSDH, 2007</a:t>
            </a:r>
            <a:endParaRPr lang="it-IT" sz="1000" smtClean="0"/>
          </a:p>
          <a:p>
            <a:pPr>
              <a:lnSpc>
                <a:spcPct val="90000"/>
              </a:lnSpc>
            </a:pPr>
            <a:r>
              <a:rPr lang="it-IT" sz="1000" smtClean="0"/>
              <a:t>La </a:t>
            </a:r>
            <a:r>
              <a:rPr lang="it-IT" sz="1000" i="1" smtClean="0"/>
              <a:t>Commission on Social Determinants of Health </a:t>
            </a:r>
            <a:r>
              <a:rPr lang="it-IT" sz="1000" smtClean="0"/>
              <a:t>dell’ OMS (CSDH)</a:t>
            </a:r>
            <a:r>
              <a:rPr lang="it-IT" sz="1000" i="1" smtClean="0"/>
              <a:t> </a:t>
            </a:r>
            <a:r>
              <a:rPr lang="it-IT" sz="1000" smtClean="0"/>
              <a:t>ha recentemente proposto un nuovo modello di riferimento</a:t>
            </a:r>
            <a:r>
              <a:rPr lang="it-IT" sz="1000" smtClean="0">
                <a:hlinkClick r:id="" action="ppaction://noaction"/>
              </a:rPr>
              <a:t>[i]</a:t>
            </a:r>
            <a:r>
              <a:rPr lang="it-IT" sz="1000" smtClean="0"/>
              <a:t> che tenta di rappresentare in un unico schema i determinanti di salute e i meccanismi generatori di disuguaglianze (Figura 1). </a:t>
            </a:r>
          </a:p>
          <a:p>
            <a:pPr>
              <a:lnSpc>
                <a:spcPct val="90000"/>
              </a:lnSpc>
            </a:pPr>
            <a:r>
              <a:rPr lang="en-US" sz="1000" smtClean="0"/>
              <a:t>Commission on Social Determinants of Health.</a:t>
            </a:r>
            <a:r>
              <a:rPr lang="en-US" sz="1000" b="1" smtClean="0"/>
              <a:t> </a:t>
            </a:r>
            <a:r>
              <a:rPr lang="en-US" sz="1000" smtClean="0"/>
              <a:t>A Conceptual Framework for Action on the Social Determinants of Health. </a:t>
            </a:r>
            <a:r>
              <a:rPr lang="it-IT" sz="1000" smtClean="0"/>
              <a:t>Discussion Paper (Final Draft), April 2007</a:t>
            </a:r>
          </a:p>
          <a:p>
            <a:pPr>
              <a:lnSpc>
                <a:spcPct val="90000"/>
              </a:lnSpc>
            </a:pPr>
            <a:r>
              <a:rPr lang="it-IT" sz="1000" smtClean="0"/>
              <a:t> Rispetto alle proposte di indicatori sulle condizioni della vita quotidiana, nella nostra realtà locale sono attualmente disponibili indicatori relativi a stili di vita, assistenza sanitaria e assistenza sociale. </a:t>
            </a:r>
          </a:p>
          <a:p>
            <a:pPr>
              <a:lnSpc>
                <a:spcPct val="90000"/>
              </a:lnSpc>
            </a:pPr>
            <a:r>
              <a:rPr lang="it-IT" sz="1000" smtClean="0"/>
              <a:t>Le informazioni relative a condizioni ambientali e di lavoro non sono sempre disponibili per una lettura declinata nell’ottica delle disuguaglianze; in particolare per relativamente all’ambiente di lavoro informazioni sulla possibilità delle madri di conciliare i tempi di vita e di lavoro potrebbero essere inseriti nell’ambito di ricerca scelto, vista la correlazione con la salute del bambino in età prescolare. </a:t>
            </a:r>
          </a:p>
          <a:p>
            <a:pPr>
              <a:lnSpc>
                <a:spcPct val="90000"/>
              </a:lnSpc>
            </a:pPr>
            <a:r>
              <a:rPr lang="it-IT" sz="1000" smtClean="0"/>
              <a:t>Rispetto alle condizioni abitative, sono disponibili alcune informazioni derivanti da studi e progetti locali.</a:t>
            </a:r>
          </a:p>
          <a:p>
            <a:pPr>
              <a:lnSpc>
                <a:spcPct val="90000"/>
              </a:lnSpc>
            </a:pPr>
            <a:r>
              <a:rPr lang="it-IT" sz="1000" smtClean="0"/>
              <a:t>Al momento rimane più complesso raccogliere informazioni rispetto ai </a:t>
            </a:r>
            <a:r>
              <a:rPr lang="it-IT" sz="1000" i="1" smtClean="0"/>
              <a:t> </a:t>
            </a:r>
            <a:r>
              <a:rPr lang="it-IT" sz="1000" smtClean="0"/>
              <a:t>determinanti strutturali: questa difficoltà riflette la tendenza in passato a misurare maggiormente la prossimità al problema di salute, sfumando le condizioni del contesto in cui si è sviluppata la storia di malattia. Nel paragrafo 5 sono elencate alcune proposte di indicatori desiderabili per quest’area, con le motivazioni della proposta e i limiti attuali alla raccolta dei dati.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D261419-009F-440F-BD31-1989F39A6C5A}" type="slidenum">
              <a:rPr lang="it-IT"/>
              <a:pPr/>
              <a:t>62</a:t>
            </a:fld>
            <a:endParaRPr lang="it-IT"/>
          </a:p>
        </p:txBody>
      </p:sp>
      <p:sp>
        <p:nvSpPr>
          <p:cNvPr id="2037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747713" y="744055"/>
            <a:ext cx="5307012" cy="3723242"/>
          </a:xfrm>
          <a:ln/>
        </p:spPr>
      </p:sp>
      <p:sp>
        <p:nvSpPr>
          <p:cNvPr id="203780" name="Rectangle 3"/>
          <p:cNvSpPr>
            <a:spLocks noChangeArrowheads="1"/>
          </p:cNvSpPr>
          <p:nvPr>
            <p:ph type="body" idx="1"/>
          </p:nvPr>
        </p:nvSpPr>
        <p:spPr>
          <a:xfrm>
            <a:off x="906463" y="4715316"/>
            <a:ext cx="4984750" cy="4467297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E98AC0E-4746-4F3A-817B-73612540B6CB}" type="slidenum">
              <a:rPr lang="it-IT"/>
              <a:pPr/>
              <a:t>63</a:t>
            </a:fld>
            <a:endParaRPr lang="it-IT"/>
          </a:p>
        </p:txBody>
      </p:sp>
      <p:sp>
        <p:nvSpPr>
          <p:cNvPr id="204803" name="Text Box 2"/>
          <p:cNvSpPr txBox="1">
            <a:spLocks noChangeArrowheads="1"/>
          </p:cNvSpPr>
          <p:nvPr/>
        </p:nvSpPr>
        <p:spPr bwMode="auto">
          <a:xfrm>
            <a:off x="3884614" y="8685092"/>
            <a:ext cx="2967037" cy="452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DD1A362-6703-4B6E-B59C-93BD4D762895}" type="slidenum">
              <a:rPr lang="it-IT" sz="1200">
                <a:solidFill>
                  <a:srgbClr val="000000"/>
                </a:solidFill>
              </a:rPr>
              <a:pPr algn="r"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63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04804" name="Text Box 3"/>
          <p:cNvSpPr txBox="1">
            <a:spLocks noChangeArrowheads="1"/>
          </p:cNvSpPr>
          <p:nvPr/>
        </p:nvSpPr>
        <p:spPr bwMode="auto">
          <a:xfrm>
            <a:off x="1143000" y="686134"/>
            <a:ext cx="4572000" cy="34291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05" name="Rectangle 4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76875" cy="410640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E2538C1-CE02-4249-BD9D-25B252377868}" type="slidenum">
              <a:rPr lang="it-IT"/>
              <a:pPr/>
              <a:t>64</a:t>
            </a:fld>
            <a:endParaRPr lang="it-IT"/>
          </a:p>
        </p:txBody>
      </p:sp>
      <p:sp>
        <p:nvSpPr>
          <p:cNvPr id="205827" name="Text Box 2"/>
          <p:cNvSpPr txBox="1">
            <a:spLocks noChangeArrowheads="1"/>
          </p:cNvSpPr>
          <p:nvPr/>
        </p:nvSpPr>
        <p:spPr bwMode="auto">
          <a:xfrm>
            <a:off x="3884614" y="8685092"/>
            <a:ext cx="2967037" cy="452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5A4E511-CFC6-497A-9232-1551DD2025C3}" type="slidenum">
              <a:rPr lang="it-IT" sz="1200">
                <a:solidFill>
                  <a:srgbClr val="000000"/>
                </a:solidFill>
              </a:rPr>
              <a:pPr algn="r"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64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05828" name="Text Box 3"/>
          <p:cNvSpPr txBox="1">
            <a:spLocks noChangeArrowheads="1"/>
          </p:cNvSpPr>
          <p:nvPr/>
        </p:nvSpPr>
        <p:spPr bwMode="auto">
          <a:xfrm>
            <a:off x="1143000" y="686134"/>
            <a:ext cx="4572000" cy="34291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5829" name="Rectangle 4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76875" cy="410640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9B80F4-404E-4A54-BC76-5CA68D80BCEF}" type="slidenum">
              <a:rPr lang="it-IT"/>
              <a:pPr/>
              <a:t>65</a:t>
            </a:fld>
            <a:endParaRPr lang="it-IT"/>
          </a:p>
        </p:txBody>
      </p:sp>
      <p:sp>
        <p:nvSpPr>
          <p:cNvPr id="206851" name="Text Box 2"/>
          <p:cNvSpPr txBox="1">
            <a:spLocks noChangeArrowheads="1"/>
          </p:cNvSpPr>
          <p:nvPr/>
        </p:nvSpPr>
        <p:spPr bwMode="auto">
          <a:xfrm>
            <a:off x="3884614" y="8685092"/>
            <a:ext cx="2967037" cy="452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3CE9F03-60E6-4101-837D-24687E3D14B8}" type="slidenum">
              <a:rPr lang="it-IT" sz="1200">
                <a:solidFill>
                  <a:srgbClr val="000000"/>
                </a:solidFill>
              </a:rPr>
              <a:pPr algn="r"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65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06852" name="Text Box 3"/>
          <p:cNvSpPr txBox="1">
            <a:spLocks noChangeArrowheads="1"/>
          </p:cNvSpPr>
          <p:nvPr/>
        </p:nvSpPr>
        <p:spPr bwMode="auto">
          <a:xfrm>
            <a:off x="1143000" y="686134"/>
            <a:ext cx="4572000" cy="34291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6853" name="Rectangle 4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76875" cy="410640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E1023B-7F6A-49B1-A90B-901629394736}" type="slidenum">
              <a:rPr lang="it-IT"/>
              <a:pPr/>
              <a:t>66</a:t>
            </a:fld>
            <a:endParaRPr lang="it-IT"/>
          </a:p>
        </p:txBody>
      </p:sp>
      <p:sp>
        <p:nvSpPr>
          <p:cNvPr id="207875" name="Text Box 2"/>
          <p:cNvSpPr txBox="1">
            <a:spLocks noChangeArrowheads="1"/>
          </p:cNvSpPr>
          <p:nvPr/>
        </p:nvSpPr>
        <p:spPr bwMode="auto">
          <a:xfrm>
            <a:off x="3884614" y="8685092"/>
            <a:ext cx="2967037" cy="452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3323C54-A81B-4243-AF6F-9917C46B534D}" type="slidenum">
              <a:rPr lang="it-IT" sz="1200">
                <a:solidFill>
                  <a:srgbClr val="000000"/>
                </a:solidFill>
              </a:rPr>
              <a:pPr algn="r"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66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07876" name="Text Box 3"/>
          <p:cNvSpPr txBox="1">
            <a:spLocks noChangeArrowheads="1"/>
          </p:cNvSpPr>
          <p:nvPr/>
        </p:nvSpPr>
        <p:spPr bwMode="auto">
          <a:xfrm>
            <a:off x="995363" y="730689"/>
            <a:ext cx="4868862" cy="36504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7877" name="Rectangle 4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76875" cy="410640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90CAE97-B85D-4948-B80A-F3C7E209349B}" type="slidenum">
              <a:rPr lang="it-IT"/>
              <a:pPr/>
              <a:t>67</a:t>
            </a:fld>
            <a:endParaRPr lang="it-IT"/>
          </a:p>
        </p:txBody>
      </p:sp>
      <p:sp>
        <p:nvSpPr>
          <p:cNvPr id="208899" name="Text Box 2"/>
          <p:cNvSpPr txBox="1">
            <a:spLocks noChangeArrowheads="1"/>
          </p:cNvSpPr>
          <p:nvPr/>
        </p:nvSpPr>
        <p:spPr bwMode="auto">
          <a:xfrm>
            <a:off x="3884614" y="8685092"/>
            <a:ext cx="2967037" cy="452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D9CE217-1104-420F-A5E3-3B277A532B15}" type="slidenum">
              <a:rPr lang="it-IT" sz="1200">
                <a:solidFill>
                  <a:srgbClr val="000000"/>
                </a:solidFill>
              </a:rPr>
              <a:pPr algn="r"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67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08900" name="Text Box 3"/>
          <p:cNvSpPr txBox="1">
            <a:spLocks noChangeArrowheads="1"/>
          </p:cNvSpPr>
          <p:nvPr/>
        </p:nvSpPr>
        <p:spPr bwMode="auto">
          <a:xfrm>
            <a:off x="1143001" y="686134"/>
            <a:ext cx="4570413" cy="3427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8901" name="Rectangle 4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76875" cy="410640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A12F448-3F30-4051-BE59-CACFE7DE2A9E}" type="slidenum">
              <a:rPr lang="it-IT"/>
              <a:pPr/>
              <a:t>68</a:t>
            </a:fld>
            <a:endParaRPr lang="it-IT"/>
          </a:p>
        </p:txBody>
      </p:sp>
      <p:sp>
        <p:nvSpPr>
          <p:cNvPr id="209923" name="Text Box 2"/>
          <p:cNvSpPr txBox="1">
            <a:spLocks noChangeArrowheads="1"/>
          </p:cNvSpPr>
          <p:nvPr/>
        </p:nvSpPr>
        <p:spPr bwMode="auto">
          <a:xfrm>
            <a:off x="3884614" y="8685092"/>
            <a:ext cx="2967037" cy="452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D4A24BE-BBBF-4D86-B96D-6EBEEF129B08}" type="slidenum">
              <a:rPr lang="it-IT" sz="1200">
                <a:solidFill>
                  <a:srgbClr val="000000"/>
                </a:solidFill>
              </a:rPr>
              <a:pPr algn="r"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68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09924" name="Text Box 3"/>
          <p:cNvSpPr txBox="1">
            <a:spLocks noChangeArrowheads="1"/>
          </p:cNvSpPr>
          <p:nvPr/>
        </p:nvSpPr>
        <p:spPr bwMode="auto">
          <a:xfrm>
            <a:off x="1143000" y="686134"/>
            <a:ext cx="4572000" cy="34291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9925" name="Rectangle 4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76875" cy="410640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4256BE2-2847-45DE-9F06-721E21772974}" type="slidenum">
              <a:rPr lang="it-IT"/>
              <a:pPr/>
              <a:t>69</a:t>
            </a:fld>
            <a:endParaRPr lang="it-IT"/>
          </a:p>
        </p:txBody>
      </p:sp>
      <p:sp>
        <p:nvSpPr>
          <p:cNvPr id="210947" name="Text Box 2"/>
          <p:cNvSpPr txBox="1">
            <a:spLocks noChangeArrowheads="1"/>
          </p:cNvSpPr>
          <p:nvPr/>
        </p:nvSpPr>
        <p:spPr bwMode="auto">
          <a:xfrm>
            <a:off x="1143000" y="686134"/>
            <a:ext cx="4567238" cy="342324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0948" name="Rectangle 3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76875" cy="410640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6A49031-FD7A-4172-AE9C-695D62BDE0F8}" type="slidenum">
              <a:rPr lang="it-IT"/>
              <a:pPr/>
              <a:t>70</a:t>
            </a:fld>
            <a:endParaRPr lang="it-IT"/>
          </a:p>
        </p:txBody>
      </p:sp>
      <p:sp>
        <p:nvSpPr>
          <p:cNvPr id="211971" name="Text Box 2"/>
          <p:cNvSpPr txBox="1">
            <a:spLocks noChangeArrowheads="1"/>
          </p:cNvSpPr>
          <p:nvPr/>
        </p:nvSpPr>
        <p:spPr bwMode="auto">
          <a:xfrm>
            <a:off x="3884614" y="8685092"/>
            <a:ext cx="2967037" cy="452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E2C9A5B-9DD4-4A99-9DF6-471C3F1195ED}" type="slidenum">
              <a:rPr lang="it-IT" sz="1200">
                <a:solidFill>
                  <a:srgbClr val="000000"/>
                </a:solidFill>
              </a:rPr>
              <a:pPr algn="r"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70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11972" name="Text Box 3"/>
          <p:cNvSpPr txBox="1">
            <a:spLocks noChangeArrowheads="1"/>
          </p:cNvSpPr>
          <p:nvPr/>
        </p:nvSpPr>
        <p:spPr bwMode="auto">
          <a:xfrm>
            <a:off x="1143000" y="686134"/>
            <a:ext cx="4572000" cy="34291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1973" name="Rectangle 4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76875" cy="410640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EBD77F5-C4B2-4887-9EB9-6CC345B051D8}" type="slidenum">
              <a:rPr lang="it-IT"/>
              <a:pPr/>
              <a:t>71</a:t>
            </a:fld>
            <a:endParaRPr lang="it-IT"/>
          </a:p>
        </p:txBody>
      </p:sp>
      <p:sp>
        <p:nvSpPr>
          <p:cNvPr id="212995" name="Text Box 2"/>
          <p:cNvSpPr txBox="1">
            <a:spLocks noChangeArrowheads="1"/>
          </p:cNvSpPr>
          <p:nvPr/>
        </p:nvSpPr>
        <p:spPr bwMode="auto">
          <a:xfrm>
            <a:off x="3884614" y="8685092"/>
            <a:ext cx="2967037" cy="452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3AAD982-DF53-4C69-87B6-D2BF7099D1F5}" type="slidenum">
              <a:rPr lang="it-IT" sz="1200">
                <a:solidFill>
                  <a:srgbClr val="000000"/>
                </a:solidFill>
              </a:rPr>
              <a:pPr algn="r"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71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12996" name="Text Box 3"/>
          <p:cNvSpPr txBox="1">
            <a:spLocks noChangeArrowheads="1"/>
          </p:cNvSpPr>
          <p:nvPr/>
        </p:nvSpPr>
        <p:spPr bwMode="auto">
          <a:xfrm>
            <a:off x="1143000" y="686134"/>
            <a:ext cx="4572000" cy="34291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2997" name="Rectangle 4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76875" cy="410640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4DE6809-F924-462C-AE89-9201B4047265}" type="slidenum">
              <a:rPr lang="it-IT"/>
              <a:pPr/>
              <a:t>13</a:t>
            </a:fld>
            <a:endParaRPr lang="it-IT"/>
          </a:p>
        </p:txBody>
      </p:sp>
      <p:sp>
        <p:nvSpPr>
          <p:cNvPr id="1679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7425" y="686134"/>
            <a:ext cx="4884738" cy="3427700"/>
          </a:xfrm>
          <a:ln/>
        </p:spPr>
      </p:sp>
      <p:sp>
        <p:nvSpPr>
          <p:cNvPr id="16794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4032"/>
            <a:ext cx="5029200" cy="4113834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6B47BC-6C86-409F-8251-25A6FDD8D6E7}" type="slidenum">
              <a:rPr lang="it-IT"/>
              <a:pPr/>
              <a:t>72</a:t>
            </a:fld>
            <a:endParaRPr lang="it-IT"/>
          </a:p>
        </p:txBody>
      </p:sp>
      <p:sp>
        <p:nvSpPr>
          <p:cNvPr id="214019" name="Text Box 2"/>
          <p:cNvSpPr txBox="1">
            <a:spLocks noChangeArrowheads="1"/>
          </p:cNvSpPr>
          <p:nvPr/>
        </p:nvSpPr>
        <p:spPr bwMode="auto">
          <a:xfrm>
            <a:off x="1143000" y="686134"/>
            <a:ext cx="4567238" cy="342324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4020" name="Rectangle 3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76875" cy="410640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C89E60C-AD90-47C9-A81D-20CFFD2AFDB4}" type="slidenum">
              <a:rPr lang="it-IT"/>
              <a:pPr/>
              <a:t>73</a:t>
            </a:fld>
            <a:endParaRPr lang="it-IT"/>
          </a:p>
        </p:txBody>
      </p:sp>
      <p:sp>
        <p:nvSpPr>
          <p:cNvPr id="215043" name="Text Box 2"/>
          <p:cNvSpPr txBox="1">
            <a:spLocks noChangeArrowheads="1"/>
          </p:cNvSpPr>
          <p:nvPr/>
        </p:nvSpPr>
        <p:spPr bwMode="auto">
          <a:xfrm>
            <a:off x="1143000" y="686134"/>
            <a:ext cx="4567238" cy="342324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044" name="Rectangle 3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76875" cy="4106408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0E8B796-08B6-4258-AC55-512AD4F2BD97}" type="slidenum">
              <a:rPr lang="it-IT"/>
              <a:pPr/>
              <a:t>14</a:t>
            </a:fld>
            <a:endParaRPr lang="it-IT"/>
          </a:p>
        </p:txBody>
      </p:sp>
      <p:sp>
        <p:nvSpPr>
          <p:cNvPr id="168963" name="Rectangle 7"/>
          <p:cNvSpPr txBox="1">
            <a:spLocks noGrp="1" noChangeArrowheads="1"/>
          </p:cNvSpPr>
          <p:nvPr/>
        </p:nvSpPr>
        <p:spPr bwMode="auto">
          <a:xfrm>
            <a:off x="3884613" y="8685092"/>
            <a:ext cx="2971800" cy="45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72" tIns="43736" rIns="87472" bIns="43736" anchor="b"/>
          <a:lstStyle/>
          <a:p>
            <a:pPr algn="r" defTabSz="874713">
              <a:buClrTx/>
              <a:buSzTx/>
              <a:buFontTx/>
              <a:buNone/>
            </a:pPr>
            <a:fld id="{1718E66A-2CB9-44D1-B504-041974660AB3}" type="slidenum">
              <a:rPr lang="en-US" sz="1100">
                <a:solidFill>
                  <a:schemeClr val="tx1"/>
                </a:solidFill>
                <a:latin typeface="Tahoma" pitchFamily="34" charset="0"/>
                <a:cs typeface="Arial" charset="0"/>
              </a:rPr>
              <a:pPr algn="r" defTabSz="874713">
                <a:buClrTx/>
                <a:buSzTx/>
                <a:buFontTx/>
                <a:buNone/>
              </a:pPr>
              <a:t>14</a:t>
            </a:fld>
            <a:endParaRPr lang="en-US" sz="1100">
              <a:solidFill>
                <a:schemeClr val="tx1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6896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85839" y="686134"/>
            <a:ext cx="4886325" cy="3429186"/>
          </a:xfrm>
          <a:ln/>
        </p:spPr>
      </p:sp>
      <p:sp>
        <p:nvSpPr>
          <p:cNvPr id="168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32"/>
            <a:ext cx="5029200" cy="4113834"/>
          </a:xfrm>
          <a:noFill/>
          <a:ln/>
        </p:spPr>
        <p:txBody>
          <a:bodyPr lIns="87472" tIns="43736" rIns="87472" bIns="43736"/>
          <a:lstStyle/>
          <a:p>
            <a:pPr defTabSz="914400"/>
            <a:r>
              <a:rPr lang="it-IT" smtClean="0"/>
              <a:t>La valenza di questi dati è accentuata dalla considerazione che tali patologie o per lo meno la loro maggioranza sono – come nel capitolo precedente si è accennato – in larga parte prevenibili, avuto conto che molti dei fattori di rischio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976013-8C43-4D67-B112-0452D1B4EEFA}" type="slidenum">
              <a:rPr lang="it-IT"/>
              <a:pPr/>
              <a:t>20</a:t>
            </a:fld>
            <a:endParaRPr lang="it-IT"/>
          </a:p>
        </p:txBody>
      </p:sp>
      <p:sp>
        <p:nvSpPr>
          <p:cNvPr id="169987" name="Text Box 2"/>
          <p:cNvSpPr txBox="1">
            <a:spLocks noChangeArrowheads="1"/>
          </p:cNvSpPr>
          <p:nvPr/>
        </p:nvSpPr>
        <p:spPr bwMode="auto">
          <a:xfrm>
            <a:off x="3886200" y="9252415"/>
            <a:ext cx="2971800" cy="4856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400" tIns="47880" rIns="95400" bIns="47880" anchor="b"/>
          <a:lstStyle/>
          <a:p>
            <a:pPr algn="r">
              <a:buClr>
                <a:srgbClr val="17316B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02C0EB9-C787-4A24-BC7E-D82B5093E2AC}" type="slidenum">
              <a:rPr lang="it-IT" sz="1300">
                <a:solidFill>
                  <a:srgbClr val="17316B"/>
                </a:solidFill>
                <a:latin typeface="Verdana" pitchFamily="34" charset="0"/>
              </a:rPr>
              <a:pPr algn="r">
                <a:buClr>
                  <a:srgbClr val="17316B"/>
                </a:buClr>
                <a:buFont typeface="Verdan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it-IT" sz="1300">
              <a:solidFill>
                <a:srgbClr val="17316B"/>
              </a:solidFill>
              <a:latin typeface="Verdana" pitchFamily="34" charset="0"/>
            </a:endParaRPr>
          </a:p>
        </p:txBody>
      </p:sp>
      <p:sp>
        <p:nvSpPr>
          <p:cNvPr id="169988" name="Text Box 3"/>
          <p:cNvSpPr txBox="1">
            <a:spLocks noChangeArrowheads="1"/>
          </p:cNvSpPr>
          <p:nvPr/>
        </p:nvSpPr>
        <p:spPr bwMode="auto">
          <a:xfrm>
            <a:off x="995363" y="730689"/>
            <a:ext cx="4868862" cy="36504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9989" name="Rectangle 4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83225" cy="4110864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DEBFB01-7F6B-456A-A237-07E6066E34D1}" type="slidenum">
              <a:rPr lang="it-IT"/>
              <a:pPr/>
              <a:t>21</a:t>
            </a:fld>
            <a:endParaRPr lang="it-IT"/>
          </a:p>
        </p:txBody>
      </p:sp>
      <p:sp>
        <p:nvSpPr>
          <p:cNvPr id="171011" name="Text Box 2"/>
          <p:cNvSpPr txBox="1">
            <a:spLocks noChangeArrowheads="1"/>
          </p:cNvSpPr>
          <p:nvPr/>
        </p:nvSpPr>
        <p:spPr bwMode="auto">
          <a:xfrm>
            <a:off x="3886200" y="9250930"/>
            <a:ext cx="2971800" cy="487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17316B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8205F43-5D9A-462C-A14B-75806A044C35}" type="slidenum">
              <a:rPr lang="it-IT" sz="1200">
                <a:solidFill>
                  <a:srgbClr val="17316B"/>
                </a:solidFill>
                <a:latin typeface="Arial" charset="0"/>
                <a:cs typeface="Lucida Sans Unicode" pitchFamily="34" charset="0"/>
              </a:rPr>
              <a:pPr algn="r">
                <a:buClr>
                  <a:srgbClr val="17316B"/>
                </a:buClr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it-IT" sz="1200">
              <a:solidFill>
                <a:srgbClr val="17316B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71012" name="Text Box 3"/>
          <p:cNvSpPr txBox="1">
            <a:spLocks noChangeArrowheads="1"/>
          </p:cNvSpPr>
          <p:nvPr/>
        </p:nvSpPr>
        <p:spPr bwMode="auto">
          <a:xfrm>
            <a:off x="0" y="9250930"/>
            <a:ext cx="2971800" cy="487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>
                <a:srgbClr val="17316B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>
              <a:solidFill>
                <a:srgbClr val="17316B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71013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87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17316B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>
              <a:solidFill>
                <a:srgbClr val="17316B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71014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1800" cy="487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17316B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200">
              <a:solidFill>
                <a:srgbClr val="17316B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71015" name="Text Box 6"/>
          <p:cNvSpPr txBox="1">
            <a:spLocks noChangeArrowheads="1"/>
          </p:cNvSpPr>
          <p:nvPr/>
        </p:nvSpPr>
        <p:spPr bwMode="auto">
          <a:xfrm>
            <a:off x="3886200" y="9250930"/>
            <a:ext cx="2965450" cy="481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5A451A2-5C6D-4497-BCB0-27174D55E38B}" type="slidenum">
              <a:rPr lang="it-IT" sz="1200">
                <a:solidFill>
                  <a:srgbClr val="17316B"/>
                </a:solidFill>
                <a:latin typeface="Arial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it-IT" sz="1200">
              <a:solidFill>
                <a:srgbClr val="17316B"/>
              </a:solidFill>
              <a:latin typeface="Arial" charset="0"/>
            </a:endParaRPr>
          </a:p>
        </p:txBody>
      </p:sp>
      <p:sp>
        <p:nvSpPr>
          <p:cNvPr id="171016" name="Text Box 7"/>
          <p:cNvSpPr txBox="1">
            <a:spLocks noChangeArrowheads="1"/>
          </p:cNvSpPr>
          <p:nvPr/>
        </p:nvSpPr>
        <p:spPr bwMode="auto">
          <a:xfrm>
            <a:off x="1143000" y="730689"/>
            <a:ext cx="4572000" cy="36504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1017" name="Rectangle 8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83225" cy="4110864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0E48293-459E-49A0-BAC1-E3B68835432E}" type="slidenum">
              <a:rPr lang="it-IT"/>
              <a:pPr/>
              <a:t>22</a:t>
            </a:fld>
            <a:endParaRPr lang="it-IT"/>
          </a:p>
        </p:txBody>
      </p:sp>
      <p:sp>
        <p:nvSpPr>
          <p:cNvPr id="172035" name="Text Box 2"/>
          <p:cNvSpPr txBox="1">
            <a:spLocks noChangeArrowheads="1"/>
          </p:cNvSpPr>
          <p:nvPr/>
        </p:nvSpPr>
        <p:spPr bwMode="auto">
          <a:xfrm>
            <a:off x="3886200" y="9252415"/>
            <a:ext cx="2971800" cy="4856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400" tIns="47880" rIns="95400" bIns="47880" anchor="b"/>
          <a:lstStyle/>
          <a:p>
            <a:pPr algn="r">
              <a:buClr>
                <a:srgbClr val="17316B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FA8197E-D14A-4736-B968-3EED75EB2392}" type="slidenum">
              <a:rPr lang="it-IT" sz="1300">
                <a:solidFill>
                  <a:srgbClr val="17316B"/>
                </a:solidFill>
                <a:latin typeface="Verdana" pitchFamily="34" charset="0"/>
              </a:rPr>
              <a:pPr algn="r">
                <a:buClr>
                  <a:srgbClr val="17316B"/>
                </a:buClr>
                <a:buFont typeface="Verdan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it-IT" sz="1300">
              <a:solidFill>
                <a:srgbClr val="17316B"/>
              </a:solidFill>
              <a:latin typeface="Verdana" pitchFamily="34" charset="0"/>
            </a:endParaRPr>
          </a:p>
        </p:txBody>
      </p:sp>
      <p:sp>
        <p:nvSpPr>
          <p:cNvPr id="172036" name="Text Box 3"/>
          <p:cNvSpPr txBox="1">
            <a:spLocks noChangeArrowheads="1"/>
          </p:cNvSpPr>
          <p:nvPr/>
        </p:nvSpPr>
        <p:spPr bwMode="auto">
          <a:xfrm>
            <a:off x="995363" y="730689"/>
            <a:ext cx="4868862" cy="365047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2037" name="Rectangle 4"/>
          <p:cNvSpPr>
            <a:spLocks noChangeArrowheads="1"/>
          </p:cNvSpPr>
          <p:nvPr>
            <p:ph type="body"/>
          </p:nvPr>
        </p:nvSpPr>
        <p:spPr>
          <a:xfrm>
            <a:off x="685801" y="4344032"/>
            <a:ext cx="5483225" cy="4110864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35D3-1E81-4E04-9EBF-AF5698C04DDA}" type="datetimeFigureOut">
              <a:rPr lang="it-IT" smtClean="0"/>
              <a:t>29/09/2015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85D4-AA2C-4072-8837-F72BE0DD44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35D3-1E81-4E04-9EBF-AF5698C04DDA}" type="datetimeFigureOut">
              <a:rPr lang="it-IT" smtClean="0"/>
              <a:t>29/09/2015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85D4-AA2C-4072-8837-F72BE0DD44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35D3-1E81-4E04-9EBF-AF5698C04DDA}" type="datetimeFigureOut">
              <a:rPr lang="it-IT" smtClean="0"/>
              <a:t>29/09/2015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85D4-AA2C-4072-8837-F72BE0DD44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C35AC-8962-43F9-918E-99A762D153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35D3-1E81-4E04-9EBF-AF5698C04DDA}" type="datetimeFigureOut">
              <a:rPr lang="it-IT" smtClean="0"/>
              <a:t>29/09/2015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85D4-AA2C-4072-8837-F72BE0DD44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35D3-1E81-4E04-9EBF-AF5698C04DDA}" type="datetimeFigureOut">
              <a:rPr lang="it-IT" smtClean="0"/>
              <a:t>29/09/2015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85D4-AA2C-4072-8837-F72BE0DD44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35D3-1E81-4E04-9EBF-AF5698C04DDA}" type="datetimeFigureOut">
              <a:rPr lang="it-IT" smtClean="0"/>
              <a:t>29/09/2015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85D4-AA2C-4072-8837-F72BE0DD44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35D3-1E81-4E04-9EBF-AF5698C04DDA}" type="datetimeFigureOut">
              <a:rPr lang="it-IT" smtClean="0"/>
              <a:t>29/09/2015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85D4-AA2C-4072-8837-F72BE0DD44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35D3-1E81-4E04-9EBF-AF5698C04DDA}" type="datetimeFigureOut">
              <a:rPr lang="it-IT" smtClean="0"/>
              <a:t>29/09/2015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85D4-AA2C-4072-8837-F72BE0DD44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35D3-1E81-4E04-9EBF-AF5698C04DDA}" type="datetimeFigureOut">
              <a:rPr lang="it-IT" smtClean="0"/>
              <a:t>29/09/2015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85D4-AA2C-4072-8837-F72BE0DD44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35D3-1E81-4E04-9EBF-AF5698C04DDA}" type="datetimeFigureOut">
              <a:rPr lang="it-IT" smtClean="0"/>
              <a:t>29/09/2015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85D4-AA2C-4072-8837-F72BE0DD44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35D3-1E81-4E04-9EBF-AF5698C04DDA}" type="datetimeFigureOut">
              <a:rPr lang="it-IT" smtClean="0"/>
              <a:t>29/09/2015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85D4-AA2C-4072-8837-F72BE0DD44D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E35D3-1E81-4E04-9EBF-AF5698C04DDA}" type="datetimeFigureOut">
              <a:rPr lang="it-IT" smtClean="0"/>
              <a:t>29/09/2015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85D4-AA2C-4072-8837-F72BE0DD44D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jpeg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hpr/archive/pconference/first/logo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Grafico_di_Microsoft_Office_Excel2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Grafico_di_Microsoft_Office_Excel3.xls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3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Grafico_di_Microsoft_Office_Excel1.xls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.it/binary/ssps/cont/Progetto4.1117105704.jp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7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73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Dott. Palazzi </a:t>
            </a:r>
            <a:r>
              <a:rPr lang="it-IT" dirty="0" err="1" smtClean="0"/>
              <a:t>patre</a:t>
            </a:r>
            <a:r>
              <a:rPr lang="it-IT" dirty="0" smtClean="0"/>
              <a:t> 1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2276475"/>
            <a:ext cx="4391025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smtClean="0"/>
              <a:t>Quali sono i fattori che determinano la salute o la malattia delle persone?</a:t>
            </a:r>
          </a:p>
        </p:txBody>
      </p:sp>
      <p:pic>
        <p:nvPicPr>
          <p:cNvPr id="21507" name="Picture 7" descr="cool-question-marks-Question-mark-scratch-h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549275"/>
            <a:ext cx="44196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n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09600"/>
            <a:ext cx="81724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09800" y="0"/>
            <a:ext cx="5165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it-IT" sz="3200" b="1">
                <a:solidFill>
                  <a:srgbClr val="A50021"/>
                </a:solidFill>
                <a:latin typeface="Arial" charset="0"/>
                <a:ea typeface="MS PGothic" pitchFamily="34" charset="-128"/>
              </a:rPr>
              <a:t>I determinanti della salute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667000" y="6491288"/>
            <a:ext cx="393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it-IT" sz="1800">
                <a:solidFill>
                  <a:schemeClr val="tx1"/>
                </a:solidFill>
                <a:latin typeface="Arial" charset="0"/>
                <a:ea typeface="MS PGothic" pitchFamily="34" charset="-128"/>
              </a:rPr>
              <a:t>Dahlgren G and Whitehead M (1991)</a:t>
            </a:r>
            <a:endParaRPr lang="en-GB" sz="1800">
              <a:solidFill>
                <a:schemeClr val="tx1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Determinanti sociali della salute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Times New Roman" pitchFamily="18" charset="0"/>
              <a:buNone/>
            </a:pPr>
            <a:r>
              <a:rPr lang="it-IT" sz="2800" smtClean="0"/>
              <a:t>= fattori in grado di modificare positivamente o negativamente la salute di un individuo.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Times New Roman" pitchFamily="18" charset="0"/>
              <a:buNone/>
            </a:pPr>
            <a:r>
              <a:rPr lang="it-IT" sz="2800" smtClean="0"/>
              <a:t>Distinguiamo: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Times New Roman" pitchFamily="18" charset="0"/>
              <a:buNone/>
            </a:pPr>
            <a:r>
              <a:rPr lang="it-IT" sz="280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it-IT" sz="2800" smtClean="0">
                <a:solidFill>
                  <a:schemeClr val="tx2"/>
                </a:solidFill>
              </a:rPr>
              <a:t>determinanti strutturali della salute</a:t>
            </a:r>
            <a:r>
              <a:rPr lang="it-IT" sz="2800" smtClean="0"/>
              <a:t>: contesto politico e socio-economico e della posizione socio-economica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it-IT" sz="2000" smtClean="0"/>
              <a:t>   - </a:t>
            </a:r>
            <a:r>
              <a:rPr lang="it-IT" sz="2000" smtClean="0">
                <a:sym typeface="Wingdings" pitchFamily="2" charset="2"/>
              </a:rPr>
              <a:t>generano la stratificazione sociale e sono i primi anelli in una catena di cause che portano alla malattia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à"/>
            </a:pPr>
            <a:r>
              <a:rPr lang="it-IT" sz="2800" smtClean="0">
                <a:solidFill>
                  <a:schemeClr val="tx2"/>
                </a:solidFill>
              </a:rPr>
              <a:t>determinanti intermedi di salute:</a:t>
            </a:r>
            <a:r>
              <a:rPr lang="it-IT" sz="2800" i="1" smtClean="0"/>
              <a:t> </a:t>
            </a:r>
            <a:r>
              <a:rPr lang="it-IT" sz="2800" smtClean="0"/>
              <a:t>condizioni di vita e di lavoro, reti sociali, stili di vita e accesso ai servizi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à"/>
            </a:pPr>
            <a:r>
              <a:rPr lang="it-IT" sz="2800" smtClean="0"/>
              <a:t>Fattori non modificabili: sesso, età, ereditarietà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331913" y="6165850"/>
            <a:ext cx="6840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sz="1800" i="1">
                <a:solidFill>
                  <a:schemeClr val="tx1"/>
                </a:solidFill>
                <a:latin typeface="Tahoma" pitchFamily="34" charset="0"/>
              </a:rPr>
              <a:t>Da Commission on Social Determinants of Health </a:t>
            </a:r>
            <a:r>
              <a:rPr lang="it-IT" sz="1800">
                <a:solidFill>
                  <a:schemeClr val="tx1"/>
                </a:solidFill>
                <a:latin typeface="Tahoma" pitchFamily="34" charset="0"/>
              </a:rPr>
              <a:t>dell’ OMS (CSDH) modificata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50825"/>
            <a:ext cx="8229600" cy="17399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 smtClean="0"/>
              <a:t>In Europa le malattie croniche provocano l’86% delle morti </a:t>
            </a:r>
            <a:br>
              <a:rPr lang="it-IT" sz="3600" smtClean="0"/>
            </a:br>
            <a:r>
              <a:rPr lang="it-IT" sz="3600" smtClean="0"/>
              <a:t>e il 77% del carico di malattia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133600"/>
            <a:ext cx="8353425" cy="408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73860" name="Rectangle 4"/>
          <p:cNvSpPr>
            <a:spLocks noChangeArrowheads="1"/>
          </p:cNvSpPr>
          <p:nvPr/>
        </p:nvSpPr>
        <p:spPr bwMode="auto">
          <a:xfrm>
            <a:off x="4572000" y="2997200"/>
            <a:ext cx="1728788" cy="2663825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73861" name="Rectangle 5"/>
          <p:cNvSpPr>
            <a:spLocks noChangeArrowheads="1"/>
          </p:cNvSpPr>
          <p:nvPr/>
        </p:nvSpPr>
        <p:spPr bwMode="auto">
          <a:xfrm>
            <a:off x="2555875" y="2997200"/>
            <a:ext cx="1728788" cy="2663825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73862" name="Rectangle 6"/>
          <p:cNvSpPr>
            <a:spLocks noChangeArrowheads="1"/>
          </p:cNvSpPr>
          <p:nvPr/>
        </p:nvSpPr>
        <p:spPr bwMode="auto">
          <a:xfrm>
            <a:off x="468313" y="2997200"/>
            <a:ext cx="1728787" cy="2663825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6" dur="500"/>
                                        <p:tgtEl>
                                          <p:spTgt spid="127386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1" dur="500"/>
                                        <p:tgtEl>
                                          <p:spTgt spid="127386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6" dur="500"/>
                                        <p:tgtEl>
                                          <p:spTgt spid="127386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3860" grpId="0" animBg="1"/>
      <p:bldP spid="1273861" grpId="0" animBg="1"/>
      <p:bldP spid="12738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5148263" y="6453188"/>
            <a:ext cx="36004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sz="1200">
                <a:solidFill>
                  <a:schemeClr val="tx1"/>
                </a:solidFill>
                <a:latin typeface="Tahoma" pitchFamily="34" charset="0"/>
                <a:cs typeface="Arial" charset="0"/>
              </a:rPr>
              <a:t>(fonte: WHO the European Health Report, 2005)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333375"/>
            <a:ext cx="7848600" cy="908050"/>
          </a:xfrm>
        </p:spPr>
        <p:txBody>
          <a:bodyPr lIns="91440" tIns="45720" rIns="91440" bIns="45720">
            <a:normAutofit fontScale="90000"/>
          </a:bodyPr>
          <a:lstStyle/>
          <a:p>
            <a:pPr eaLnBrk="1" hangingPunct="1"/>
            <a:r>
              <a:rPr lang="it-IT" sz="3600" smtClean="0">
                <a:solidFill>
                  <a:srgbClr val="CC3300"/>
                </a:solidFill>
              </a:rPr>
              <a:t>Principali Fattori di Rischio</a:t>
            </a:r>
            <a:br>
              <a:rPr lang="it-IT" sz="3600" smtClean="0">
                <a:solidFill>
                  <a:srgbClr val="CC3300"/>
                </a:solidFill>
              </a:rPr>
            </a:br>
            <a:r>
              <a:rPr lang="it-IT" sz="3600" smtClean="0">
                <a:solidFill>
                  <a:srgbClr val="CC3300"/>
                </a:solidFill>
              </a:rPr>
              <a:t>delle Malattie Croniche</a:t>
            </a:r>
          </a:p>
        </p:txBody>
      </p:sp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395288" y="5734050"/>
            <a:ext cx="7680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it-IT" sz="1800" b="1" i="1">
                <a:solidFill>
                  <a:schemeClr val="tx1"/>
                </a:solidFill>
                <a:latin typeface="Tahoma" pitchFamily="34" charset="0"/>
                <a:cs typeface="Arial" charset="0"/>
              </a:rPr>
              <a:t>proporzione di Daly attribuibile a 7 fattori di rischio (Italia, 2002)</a:t>
            </a:r>
          </a:p>
        </p:txBody>
      </p:sp>
      <p:pic>
        <p:nvPicPr>
          <p:cNvPr id="25605" name="Immagine 6" descr="fattori di rischi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41438"/>
            <a:ext cx="84296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50825" y="6505575"/>
            <a:ext cx="4105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1600">
                <a:solidFill>
                  <a:schemeClr val="tx1"/>
                </a:solidFill>
                <a:latin typeface="Arial" charset="0"/>
                <a:cs typeface="Arial" charset="0"/>
              </a:rPr>
              <a:t>(DALY: attesa di vita corretta per disabilità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12875"/>
            <a:ext cx="8059738" cy="1470025"/>
          </a:xfrm>
        </p:spPr>
        <p:txBody>
          <a:bodyPr/>
          <a:lstStyle/>
          <a:p>
            <a:pPr eaLnBrk="1" hangingPunct="1"/>
            <a:r>
              <a:rPr lang="it-IT" b="1" smtClean="0">
                <a:solidFill>
                  <a:schemeClr val="accent2"/>
                </a:solidFill>
              </a:rPr>
              <a:t>Gli stili di vita dei Romagnoli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068638"/>
            <a:ext cx="6400800" cy="1752600"/>
          </a:xfrm>
        </p:spPr>
        <p:txBody>
          <a:bodyPr/>
          <a:lstStyle/>
          <a:p>
            <a:pPr eaLnBrk="1" hangingPunct="1"/>
            <a:r>
              <a:rPr lang="it-IT" smtClean="0"/>
              <a:t>Dati studio Passi 2011-13</a:t>
            </a:r>
          </a:p>
        </p:txBody>
      </p:sp>
      <p:pic>
        <p:nvPicPr>
          <p:cNvPr id="26628" name="Picture 4" descr="guida_i000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652963"/>
            <a:ext cx="2309812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sangiovese%20Via%20%20segnaletica%20in%20vig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37063"/>
            <a:ext cx="2979738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6%20Cicloturisti%20Rete%20Ciclabile%20Prov%20B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508500"/>
            <a:ext cx="2454275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3550"/>
            <a:ext cx="5041900" cy="1433513"/>
          </a:xfrm>
        </p:spPr>
        <p:txBody>
          <a:bodyPr/>
          <a:lstStyle/>
          <a:p>
            <a:pPr eaLnBrk="1" hangingPunct="1"/>
            <a:r>
              <a:rPr lang="it-IT" sz="4000" smtClean="0"/>
              <a:t>Un terzo di cittadini sono fumatori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963738"/>
            <a:ext cx="8280400" cy="3903662"/>
          </a:xfrm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867400" y="6165850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1800">
                <a:solidFill>
                  <a:schemeClr val="tx1"/>
                </a:solidFill>
                <a:latin typeface="Arial" charset="0"/>
                <a:cs typeface="Arial" charset="0"/>
              </a:rPr>
              <a:t>Dati studio PASSI 2011-13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867400" y="6165850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1800">
                <a:solidFill>
                  <a:schemeClr val="tx1"/>
                </a:solidFill>
                <a:latin typeface="Arial" charset="0"/>
                <a:cs typeface="Arial" charset="0"/>
              </a:rPr>
              <a:t>Dati studio PASSI 2011-13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170613" y="6196013"/>
            <a:ext cx="2295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Dati studio PASSI 2011-13</a:t>
            </a:r>
          </a:p>
        </p:txBody>
      </p:sp>
      <p:pic>
        <p:nvPicPr>
          <p:cNvPr id="27655" name="Picture 7" descr="Dentro-le-case-dei-fumatori-peggio-che-Londra-e-Pechin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60350"/>
            <a:ext cx="238283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3550"/>
            <a:ext cx="4770438" cy="1433513"/>
          </a:xfrm>
        </p:spPr>
        <p:txBody>
          <a:bodyPr/>
          <a:lstStyle/>
          <a:p>
            <a:pPr eaLnBrk="1" hangingPunct="1"/>
            <a:r>
              <a:rPr lang="it-IT" sz="4000" smtClean="0"/>
              <a:t>Consumo di alcol a rischio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2344738"/>
            <a:ext cx="7545387" cy="3711575"/>
          </a:xfrm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795963" y="6308725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1800">
                <a:solidFill>
                  <a:schemeClr val="tx1"/>
                </a:solidFill>
                <a:latin typeface="Arial" charset="0"/>
                <a:cs typeface="Arial" charset="0"/>
              </a:rPr>
              <a:t>Dati studio PASSI 2011-13</a:t>
            </a:r>
          </a:p>
        </p:txBody>
      </p:sp>
      <p:pic>
        <p:nvPicPr>
          <p:cNvPr id="28677" name="Picture 5" descr="alcol-simp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88913"/>
            <a:ext cx="1858962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3550"/>
            <a:ext cx="4770438" cy="1433513"/>
          </a:xfrm>
        </p:spPr>
        <p:txBody>
          <a:bodyPr/>
          <a:lstStyle/>
          <a:p>
            <a:pPr eaLnBrk="1" hangingPunct="1"/>
            <a:r>
              <a:rPr lang="it-IT" sz="4000" smtClean="0"/>
              <a:t>40% di sovrappeso e obesi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698625"/>
            <a:ext cx="8280400" cy="4281488"/>
          </a:xfrm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795963" y="6165850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1800">
                <a:solidFill>
                  <a:schemeClr val="tx1"/>
                </a:solidFill>
                <a:latin typeface="Arial" charset="0"/>
                <a:cs typeface="Arial" charset="0"/>
              </a:rPr>
              <a:t>Dati studio PASSI 2011-13</a:t>
            </a:r>
          </a:p>
        </p:txBody>
      </p:sp>
      <p:pic>
        <p:nvPicPr>
          <p:cNvPr id="29701" name="Picture 5" descr="obesi_famig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333375"/>
            <a:ext cx="18161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5194300" cy="1143000"/>
          </a:xfrm>
        </p:spPr>
        <p:txBody>
          <a:bodyPr/>
          <a:lstStyle/>
          <a:p>
            <a:pPr eaLnBrk="1" hangingPunct="1"/>
            <a:r>
              <a:rPr lang="it-IT" sz="3200" smtClean="0"/>
              <a:t>Solo uno su tre pratica sufficiente attività fisica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205038"/>
            <a:ext cx="7848600" cy="4157662"/>
          </a:xfrm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011863" y="6432550"/>
            <a:ext cx="2295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1400">
                <a:solidFill>
                  <a:schemeClr val="tx1"/>
                </a:solidFill>
                <a:latin typeface="Arial" charset="0"/>
                <a:cs typeface="Arial" charset="0"/>
              </a:rPr>
              <a:t>Dati studio PASSI 2011-13</a:t>
            </a:r>
          </a:p>
        </p:txBody>
      </p:sp>
      <p:pic>
        <p:nvPicPr>
          <p:cNvPr id="30725" name="Picture 5" descr="poltrone cicc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333375"/>
            <a:ext cx="17748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4000" smtClean="0"/>
              <a:t>Epidemiologia e prevenzione delle malattie croniche: come promuovere l’attività fisica nella comunità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81525"/>
            <a:ext cx="6400800" cy="1057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000" smtClean="0"/>
              <a:t>Mauro Palazzi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smtClean="0"/>
              <a:t>Dipartimento di sanità pubblica</a:t>
            </a:r>
          </a:p>
          <a:p>
            <a:pPr eaLnBrk="1" hangingPunct="1">
              <a:lnSpc>
                <a:spcPct val="80000"/>
              </a:lnSpc>
            </a:pPr>
            <a:r>
              <a:rPr lang="it-IT" sz="2000" smtClean="0"/>
              <a:t>Ausl della Romagna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6DA8D1-99E8-440D-B1CE-97E572C26E21}" type="slidenum">
              <a:rPr lang="it-IT"/>
              <a:pPr/>
              <a:t>20</a:t>
            </a:fld>
            <a:endParaRPr lang="it-IT"/>
          </a:p>
        </p:txBody>
      </p:sp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1620838" y="0"/>
            <a:ext cx="71278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buClr>
                <a:srgbClr val="FFFF00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>
                <a:solidFill>
                  <a:srgbClr val="000000"/>
                </a:solidFill>
                <a:latin typeface="Verdana" pitchFamily="34" charset="0"/>
              </a:rPr>
              <a:t>Attività fisica e sedentarietà</a:t>
            </a: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3779838" y="4581525"/>
            <a:ext cx="5149850" cy="17399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79375" indent="11113">
              <a:lnSpc>
                <a:spcPct val="80000"/>
              </a:lnSpc>
              <a:spcBef>
                <a:spcPts val="1313"/>
              </a:spcBef>
              <a:buClr>
                <a:srgbClr val="17316B"/>
              </a:buClr>
              <a:buFont typeface="Verdana" pitchFamily="34" charset="0"/>
              <a:buNone/>
              <a:tabLst>
                <a:tab pos="793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</a:pPr>
            <a:r>
              <a:rPr lang="it-IT" sz="2100">
                <a:solidFill>
                  <a:srgbClr val="17316B"/>
                </a:solidFill>
                <a:latin typeface="Verdana" pitchFamily="34" charset="0"/>
              </a:rPr>
              <a:t>                  </a:t>
            </a:r>
          </a:p>
          <a:p>
            <a:pPr marL="79375" indent="11113">
              <a:lnSpc>
                <a:spcPct val="80000"/>
              </a:lnSpc>
              <a:spcBef>
                <a:spcPts val="1313"/>
              </a:spcBef>
              <a:buClr>
                <a:srgbClr val="17316B"/>
              </a:buClr>
              <a:buFont typeface="Verdana" pitchFamily="34" charset="0"/>
              <a:buChar char="-"/>
              <a:tabLst>
                <a:tab pos="793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</a:pPr>
            <a:r>
              <a:rPr lang="it-IT" sz="2100">
                <a:solidFill>
                  <a:srgbClr val="17316B"/>
                </a:solidFill>
                <a:latin typeface="Verdana" pitchFamily="34" charset="0"/>
              </a:rPr>
              <a:t> la sedentarietà è più diffusa </a:t>
            </a:r>
          </a:p>
          <a:p>
            <a:pPr marL="530225" lvl="1" indent="-169863">
              <a:lnSpc>
                <a:spcPct val="80000"/>
              </a:lnSpc>
              <a:spcBef>
                <a:spcPts val="525"/>
              </a:spcBef>
              <a:buClr>
                <a:srgbClr val="17316B"/>
              </a:buClr>
              <a:buFont typeface="Wingdings" pitchFamily="2" charset="2"/>
              <a:buChar char=""/>
              <a:tabLst>
                <a:tab pos="793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</a:pPr>
            <a:r>
              <a:rPr lang="it-IT" sz="2100">
                <a:solidFill>
                  <a:srgbClr val="17316B"/>
                </a:solidFill>
                <a:latin typeface="Verdana" pitchFamily="34" charset="0"/>
              </a:rPr>
              <a:t> nei 50-69enni</a:t>
            </a:r>
          </a:p>
          <a:p>
            <a:pPr marL="530225" lvl="1" indent="-169863">
              <a:lnSpc>
                <a:spcPct val="80000"/>
              </a:lnSpc>
              <a:spcBef>
                <a:spcPts val="525"/>
              </a:spcBef>
              <a:buClr>
                <a:srgbClr val="17316B"/>
              </a:buClr>
              <a:buFont typeface="Wingdings" pitchFamily="2" charset="2"/>
              <a:buChar char=""/>
              <a:tabLst>
                <a:tab pos="793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</a:pPr>
            <a:r>
              <a:rPr lang="it-IT" sz="2100">
                <a:solidFill>
                  <a:srgbClr val="17316B"/>
                </a:solidFill>
                <a:latin typeface="Verdana" pitchFamily="34" charset="0"/>
              </a:rPr>
              <a:t> </a:t>
            </a:r>
            <a:r>
              <a:rPr lang="it-IT" sz="2100" b="1">
                <a:solidFill>
                  <a:srgbClr val="17316B"/>
                </a:solidFill>
                <a:latin typeface="Verdana" pitchFamily="34" charset="0"/>
              </a:rPr>
              <a:t>nelle persone meno istruite</a:t>
            </a:r>
          </a:p>
          <a:p>
            <a:pPr marL="530225" lvl="1" indent="-169863">
              <a:lnSpc>
                <a:spcPct val="80000"/>
              </a:lnSpc>
              <a:spcBef>
                <a:spcPts val="525"/>
              </a:spcBef>
              <a:buClr>
                <a:srgbClr val="17316B"/>
              </a:buClr>
              <a:buFont typeface="Wingdings" pitchFamily="2" charset="2"/>
              <a:buNone/>
              <a:tabLst>
                <a:tab pos="793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</a:pPr>
            <a:endParaRPr lang="it-IT" sz="2100" b="1">
              <a:solidFill>
                <a:srgbClr val="17316B"/>
              </a:solidFill>
              <a:latin typeface="Verdana" pitchFamily="34" charset="0"/>
            </a:endParaRP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719138" y="5759450"/>
            <a:ext cx="2881312" cy="627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38138" indent="9525" algn="ctr">
              <a:spcBef>
                <a:spcPts val="1125"/>
              </a:spcBef>
              <a:spcAft>
                <a:spcPts val="113"/>
              </a:spcAft>
              <a:buClr>
                <a:srgbClr val="000099"/>
              </a:buClr>
              <a:buFont typeface="Verdana" pitchFamily="34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it-IT" sz="1800" b="1">
              <a:solidFill>
                <a:srgbClr val="000099"/>
              </a:solidFill>
              <a:latin typeface="Verdana" pitchFamily="34" charset="0"/>
            </a:endParaRPr>
          </a:p>
          <a:p>
            <a:pPr marL="338138" indent="9525" algn="ctr">
              <a:lnSpc>
                <a:spcPct val="90000"/>
              </a:lnSpc>
              <a:spcBef>
                <a:spcPts val="200"/>
              </a:spcBef>
              <a:buClr>
                <a:srgbClr val="000099"/>
              </a:buClr>
              <a:buFont typeface="Verdana" pitchFamily="34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it-IT" sz="1600" i="1">
                <a:solidFill>
                  <a:srgbClr val="000099"/>
                </a:solidFill>
                <a:latin typeface="Verdana" pitchFamily="34" charset="0"/>
              </a:rPr>
              <a:t>dati PASSI 2008</a:t>
            </a: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24003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0" y="24003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3749675" y="1052513"/>
          <a:ext cx="5394325" cy="3598862"/>
        </p:xfrm>
        <a:graphic>
          <a:graphicData uri="http://schemas.openxmlformats.org/presentationml/2006/ole">
            <p:oleObj spid="_x0000_s2050" r:id="rId4" imgW="6095880" imgH="4066920" progId="">
              <p:embed/>
            </p:oleObj>
          </a:graphicData>
        </a:graphic>
      </p:graphicFrame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5219700" y="692150"/>
            <a:ext cx="28813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38138" indent="9525" algn="ctr">
              <a:spcBef>
                <a:spcPts val="1125"/>
              </a:spcBef>
              <a:spcAft>
                <a:spcPts val="113"/>
              </a:spcAft>
              <a:buClr>
                <a:srgbClr val="000099"/>
              </a:buClr>
              <a:buFont typeface="Verdana" pitchFamily="34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it-IT" sz="1800" b="1">
                <a:solidFill>
                  <a:srgbClr val="000099"/>
                </a:solidFill>
                <a:latin typeface="Verdana" pitchFamily="34" charset="0"/>
              </a:rPr>
              <a:t>Emilia-Romagna</a:t>
            </a:r>
          </a:p>
        </p:txBody>
      </p:sp>
      <p:pic>
        <p:nvPicPr>
          <p:cNvPr id="10844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341438"/>
            <a:ext cx="2792412" cy="294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1000"/>
                                        <p:tgtEl>
                                          <p:spTgt spid="108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4183CF-7B1B-4CF8-9842-490387517E9E}" type="slidenum">
              <a:rPr lang="it-IT"/>
              <a:pPr/>
              <a:t>21</a:t>
            </a:fld>
            <a:endParaRPr lang="it-IT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652588" y="77788"/>
            <a:ext cx="3422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2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>
                <a:solidFill>
                  <a:srgbClr val="000000"/>
                </a:solidFill>
                <a:latin typeface="Verdana" pitchFamily="34" charset="0"/>
              </a:rPr>
              <a:t>Peso corporeo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15900" y="5940425"/>
            <a:ext cx="3924300" cy="60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b="1">
              <a:solidFill>
                <a:srgbClr val="000080"/>
              </a:solidFill>
              <a:latin typeface="Verdana" pitchFamily="34" charset="0"/>
              <a:cs typeface="Times New Roman" pitchFamily="18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i="1">
                <a:solidFill>
                  <a:srgbClr val="000080"/>
                </a:solidFill>
                <a:latin typeface="Verdana" pitchFamily="34" charset="0"/>
              </a:rPr>
              <a:t>Dati Passi 2008</a:t>
            </a:r>
          </a:p>
        </p:txBody>
      </p:sp>
      <p:sp>
        <p:nvSpPr>
          <p:cNvPr id="31749" name="AutoShape 4"/>
          <p:cNvSpPr>
            <a:spLocks noChangeArrowheads="1"/>
          </p:cNvSpPr>
          <p:nvPr/>
        </p:nvSpPr>
        <p:spPr bwMode="auto">
          <a:xfrm>
            <a:off x="287338" y="942975"/>
            <a:ext cx="8255000" cy="5230813"/>
          </a:xfrm>
          <a:prstGeom prst="roundRect">
            <a:avLst>
              <a:gd name="adj" fmla="val 2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50" name="AutoShape 5"/>
          <p:cNvSpPr>
            <a:spLocks noChangeArrowheads="1"/>
          </p:cNvSpPr>
          <p:nvPr/>
        </p:nvSpPr>
        <p:spPr bwMode="auto">
          <a:xfrm>
            <a:off x="4357688" y="1309688"/>
            <a:ext cx="4786312" cy="2592387"/>
          </a:xfrm>
          <a:prstGeom prst="roundRect">
            <a:avLst>
              <a:gd name="adj" fmla="val 6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22763" y="1385888"/>
            <a:ext cx="30162" cy="2435225"/>
            <a:chOff x="2723" y="873"/>
            <a:chExt cx="19" cy="1534"/>
          </a:xfrm>
        </p:grpSpPr>
        <p:sp>
          <p:nvSpPr>
            <p:cNvPr id="31798" name="AutoShape 7"/>
            <p:cNvSpPr>
              <a:spLocks noChangeArrowheads="1"/>
            </p:cNvSpPr>
            <p:nvPr/>
          </p:nvSpPr>
          <p:spPr bwMode="auto">
            <a:xfrm>
              <a:off x="2723" y="2407"/>
              <a:ext cx="20" cy="1"/>
            </a:xfrm>
            <a:custGeom>
              <a:avLst/>
              <a:gdLst>
                <a:gd name="T0" fmla="*/ 20 w 95"/>
                <a:gd name="T1" fmla="*/ 0 h 1"/>
                <a:gd name="T2" fmla="*/ 0 w 95"/>
                <a:gd name="T3" fmla="*/ 0 h 1"/>
                <a:gd name="T4" fmla="*/ 20 w 95"/>
                <a:gd name="T5" fmla="*/ 0 h 1"/>
                <a:gd name="T6" fmla="*/ 0 w 95"/>
                <a:gd name="T7" fmla="*/ 0 h 1"/>
                <a:gd name="T8" fmla="*/ 20 w 9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"/>
                <a:gd name="T17" fmla="*/ 95 w 95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">
                  <a:moveTo>
                    <a:pt x="94" y="0"/>
                  </a:moveTo>
                  <a:lnTo>
                    <a:pt x="0" y="0"/>
                  </a:lnTo>
                  <a:lnTo>
                    <a:pt x="94" y="0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noFill/>
            <a:ln w="93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99" name="AutoShape 8"/>
            <p:cNvSpPr>
              <a:spLocks noChangeArrowheads="1"/>
            </p:cNvSpPr>
            <p:nvPr/>
          </p:nvSpPr>
          <p:spPr bwMode="auto">
            <a:xfrm>
              <a:off x="2723" y="1895"/>
              <a:ext cx="20" cy="1"/>
            </a:xfrm>
            <a:custGeom>
              <a:avLst/>
              <a:gdLst>
                <a:gd name="T0" fmla="*/ 20 w 95"/>
                <a:gd name="T1" fmla="*/ 0 h 1"/>
                <a:gd name="T2" fmla="*/ 0 w 95"/>
                <a:gd name="T3" fmla="*/ 0 h 1"/>
                <a:gd name="T4" fmla="*/ 20 w 95"/>
                <a:gd name="T5" fmla="*/ 0 h 1"/>
                <a:gd name="T6" fmla="*/ 0 w 95"/>
                <a:gd name="T7" fmla="*/ 0 h 1"/>
                <a:gd name="T8" fmla="*/ 20 w 9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"/>
                <a:gd name="T17" fmla="*/ 95 w 95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">
                  <a:moveTo>
                    <a:pt x="94" y="0"/>
                  </a:moveTo>
                  <a:lnTo>
                    <a:pt x="0" y="0"/>
                  </a:lnTo>
                  <a:lnTo>
                    <a:pt x="94" y="0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noFill/>
            <a:ln w="93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800" name="AutoShape 9"/>
            <p:cNvSpPr>
              <a:spLocks noChangeArrowheads="1"/>
            </p:cNvSpPr>
            <p:nvPr/>
          </p:nvSpPr>
          <p:spPr bwMode="auto">
            <a:xfrm>
              <a:off x="2723" y="1384"/>
              <a:ext cx="20" cy="1"/>
            </a:xfrm>
            <a:custGeom>
              <a:avLst/>
              <a:gdLst>
                <a:gd name="T0" fmla="*/ 20 w 95"/>
                <a:gd name="T1" fmla="*/ 0 h 1"/>
                <a:gd name="T2" fmla="*/ 0 w 95"/>
                <a:gd name="T3" fmla="*/ 0 h 1"/>
                <a:gd name="T4" fmla="*/ 20 w 95"/>
                <a:gd name="T5" fmla="*/ 0 h 1"/>
                <a:gd name="T6" fmla="*/ 0 w 95"/>
                <a:gd name="T7" fmla="*/ 0 h 1"/>
                <a:gd name="T8" fmla="*/ 20 w 95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"/>
                <a:gd name="T17" fmla="*/ 95 w 95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">
                  <a:moveTo>
                    <a:pt x="94" y="0"/>
                  </a:moveTo>
                  <a:lnTo>
                    <a:pt x="0" y="0"/>
                  </a:lnTo>
                  <a:lnTo>
                    <a:pt x="94" y="0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noFill/>
            <a:ln w="93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801" name="AutoShape 10"/>
            <p:cNvSpPr>
              <a:spLocks noChangeArrowheads="1"/>
            </p:cNvSpPr>
            <p:nvPr/>
          </p:nvSpPr>
          <p:spPr bwMode="auto">
            <a:xfrm>
              <a:off x="2723" y="873"/>
              <a:ext cx="20" cy="1535"/>
            </a:xfrm>
            <a:custGeom>
              <a:avLst/>
              <a:gdLst>
                <a:gd name="T0" fmla="*/ 20 w 95"/>
                <a:gd name="T1" fmla="*/ 0 h 6778"/>
                <a:gd name="T2" fmla="*/ 0 w 95"/>
                <a:gd name="T3" fmla="*/ 0 h 6778"/>
                <a:gd name="T4" fmla="*/ 20 w 95"/>
                <a:gd name="T5" fmla="*/ 0 h 6778"/>
                <a:gd name="T6" fmla="*/ 0 w 95"/>
                <a:gd name="T7" fmla="*/ 0 h 6778"/>
                <a:gd name="T8" fmla="*/ 20 w 95"/>
                <a:gd name="T9" fmla="*/ 0 h 6778"/>
                <a:gd name="T10" fmla="*/ 20 w 95"/>
                <a:gd name="T11" fmla="*/ 1535 h 6778"/>
                <a:gd name="T12" fmla="*/ 20 w 95"/>
                <a:gd name="T13" fmla="*/ 0 h 67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6778"/>
                <a:gd name="T23" fmla="*/ 95 w 95"/>
                <a:gd name="T24" fmla="*/ 6778 h 67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6778">
                  <a:moveTo>
                    <a:pt x="94" y="0"/>
                  </a:moveTo>
                  <a:lnTo>
                    <a:pt x="0" y="0"/>
                  </a:lnTo>
                  <a:lnTo>
                    <a:pt x="94" y="0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6777"/>
                  </a:lnTo>
                  <a:lnTo>
                    <a:pt x="94" y="0"/>
                  </a:lnTo>
                </a:path>
              </a:pathLst>
            </a:custGeom>
            <a:noFill/>
            <a:ln w="93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1752" name="AutoShape 11"/>
          <p:cNvSpPr>
            <a:spLocks noChangeArrowheads="1"/>
          </p:cNvSpPr>
          <p:nvPr/>
        </p:nvSpPr>
        <p:spPr bwMode="auto">
          <a:xfrm>
            <a:off x="4859338" y="3644900"/>
            <a:ext cx="703262" cy="163513"/>
          </a:xfrm>
          <a:custGeom>
            <a:avLst/>
            <a:gdLst>
              <a:gd name="T0" fmla="*/ 0 w 1953"/>
              <a:gd name="T1" fmla="*/ 163152 h 453"/>
              <a:gd name="T2" fmla="*/ 0 w 1953"/>
              <a:gd name="T3" fmla="*/ 0 h 453"/>
              <a:gd name="T4" fmla="*/ 702902 w 1953"/>
              <a:gd name="T5" fmla="*/ 0 h 453"/>
              <a:gd name="T6" fmla="*/ 702902 w 1953"/>
              <a:gd name="T7" fmla="*/ 163152 h 453"/>
              <a:gd name="T8" fmla="*/ 0 w 1953"/>
              <a:gd name="T9" fmla="*/ 163152 h 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3"/>
              <a:gd name="T16" fmla="*/ 0 h 453"/>
              <a:gd name="T17" fmla="*/ 1953 w 1953"/>
              <a:gd name="T18" fmla="*/ 453 h 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3" h="453">
                <a:moveTo>
                  <a:pt x="0" y="452"/>
                </a:moveTo>
                <a:lnTo>
                  <a:pt x="0" y="0"/>
                </a:lnTo>
                <a:lnTo>
                  <a:pt x="1952" y="0"/>
                </a:lnTo>
                <a:lnTo>
                  <a:pt x="1952" y="452"/>
                </a:lnTo>
                <a:lnTo>
                  <a:pt x="0" y="452"/>
                </a:lnTo>
              </a:path>
            </a:pathLst>
          </a:custGeom>
          <a:solidFill>
            <a:srgbClr val="969696"/>
          </a:solidFill>
          <a:ln w="126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53" name="AutoShape 12"/>
          <p:cNvSpPr>
            <a:spLocks noChangeArrowheads="1"/>
          </p:cNvSpPr>
          <p:nvPr/>
        </p:nvSpPr>
        <p:spPr bwMode="auto">
          <a:xfrm>
            <a:off x="4598988" y="3824288"/>
            <a:ext cx="3175" cy="3175"/>
          </a:xfrm>
          <a:custGeom>
            <a:avLst/>
            <a:gdLst>
              <a:gd name="T0" fmla="*/ 0 w 11"/>
              <a:gd name="T1" fmla="*/ 0 h 11"/>
              <a:gd name="T2" fmla="*/ 2886 w 11"/>
              <a:gd name="T3" fmla="*/ 0 h 11"/>
              <a:gd name="T4" fmla="*/ 2886 w 11"/>
              <a:gd name="T5" fmla="*/ 2886 h 11"/>
              <a:gd name="T6" fmla="*/ 2886 w 11"/>
              <a:gd name="T7" fmla="*/ 2886 h 11"/>
              <a:gd name="T8" fmla="*/ 0 w 11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1"/>
              <a:gd name="T17" fmla="*/ 11 w 11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1">
                <a:moveTo>
                  <a:pt x="0" y="0"/>
                </a:moveTo>
                <a:lnTo>
                  <a:pt x="10" y="0"/>
                </a:lnTo>
                <a:lnTo>
                  <a:pt x="10" y="10"/>
                </a:lnTo>
                <a:cubicBezTo>
                  <a:pt x="5" y="10"/>
                  <a:pt x="0" y="5"/>
                  <a:pt x="0" y="0"/>
                </a:cubicBez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54" name="AutoShape 13"/>
          <p:cNvSpPr>
            <a:spLocks noChangeArrowheads="1"/>
          </p:cNvSpPr>
          <p:nvPr/>
        </p:nvSpPr>
        <p:spPr bwMode="auto">
          <a:xfrm>
            <a:off x="4859338" y="3821113"/>
            <a:ext cx="703262" cy="6350"/>
          </a:xfrm>
          <a:custGeom>
            <a:avLst/>
            <a:gdLst>
              <a:gd name="T0" fmla="*/ 0 w 1953"/>
              <a:gd name="T1" fmla="*/ 0 h 19"/>
              <a:gd name="T2" fmla="*/ 702902 w 1953"/>
              <a:gd name="T3" fmla="*/ 0 h 19"/>
              <a:gd name="T4" fmla="*/ 702902 w 1953"/>
              <a:gd name="T5" fmla="*/ 3008 h 19"/>
              <a:gd name="T6" fmla="*/ 702902 w 1953"/>
              <a:gd name="T7" fmla="*/ 6016 h 19"/>
              <a:gd name="T8" fmla="*/ 0 w 1953"/>
              <a:gd name="T9" fmla="*/ 6016 h 19"/>
              <a:gd name="T10" fmla="*/ 0 w 1953"/>
              <a:gd name="T11" fmla="*/ 3008 h 19"/>
              <a:gd name="T12" fmla="*/ 0 w 1953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53"/>
              <a:gd name="T22" fmla="*/ 0 h 19"/>
              <a:gd name="T23" fmla="*/ 1953 w 1953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53" h="19">
                <a:moveTo>
                  <a:pt x="0" y="0"/>
                </a:moveTo>
                <a:lnTo>
                  <a:pt x="1952" y="0"/>
                </a:lnTo>
                <a:lnTo>
                  <a:pt x="1952" y="9"/>
                </a:lnTo>
                <a:lnTo>
                  <a:pt x="1952" y="18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55" name="AutoShape 14"/>
          <p:cNvSpPr>
            <a:spLocks noChangeArrowheads="1"/>
          </p:cNvSpPr>
          <p:nvPr/>
        </p:nvSpPr>
        <p:spPr bwMode="auto">
          <a:xfrm>
            <a:off x="5562600" y="3824288"/>
            <a:ext cx="4763" cy="3175"/>
          </a:xfrm>
          <a:custGeom>
            <a:avLst/>
            <a:gdLst>
              <a:gd name="T0" fmla="*/ 0 w 12"/>
              <a:gd name="T1" fmla="*/ 2886 h 11"/>
              <a:gd name="T2" fmla="*/ 0 w 12"/>
              <a:gd name="T3" fmla="*/ 0 h 11"/>
              <a:gd name="T4" fmla="*/ 4366 w 12"/>
              <a:gd name="T5" fmla="*/ 0 h 11"/>
              <a:gd name="T6" fmla="*/ 4366 w 12"/>
              <a:gd name="T7" fmla="*/ 0 h 11"/>
              <a:gd name="T8" fmla="*/ 0 w 12"/>
              <a:gd name="T9" fmla="*/ 2886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1"/>
              <a:gd name="T17" fmla="*/ 12 w 12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1">
                <a:moveTo>
                  <a:pt x="0" y="10"/>
                </a:moveTo>
                <a:lnTo>
                  <a:pt x="0" y="0"/>
                </a:lnTo>
                <a:lnTo>
                  <a:pt x="11" y="0"/>
                </a:lnTo>
                <a:cubicBezTo>
                  <a:pt x="11" y="5"/>
                  <a:pt x="7" y="10"/>
                  <a:pt x="0" y="10"/>
                </a:cubicBez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56" name="AutoShape 15"/>
          <p:cNvSpPr>
            <a:spLocks noChangeArrowheads="1"/>
          </p:cNvSpPr>
          <p:nvPr/>
        </p:nvSpPr>
        <p:spPr bwMode="auto">
          <a:xfrm>
            <a:off x="5559425" y="3662363"/>
            <a:ext cx="7938" cy="163512"/>
          </a:xfrm>
          <a:custGeom>
            <a:avLst/>
            <a:gdLst>
              <a:gd name="T0" fmla="*/ 0 w 23"/>
              <a:gd name="T1" fmla="*/ 163151 h 453"/>
              <a:gd name="T2" fmla="*/ 0 w 23"/>
              <a:gd name="T3" fmla="*/ 0 h 453"/>
              <a:gd name="T4" fmla="*/ 3451 w 23"/>
              <a:gd name="T5" fmla="*/ 0 h 453"/>
              <a:gd name="T6" fmla="*/ 7593 w 23"/>
              <a:gd name="T7" fmla="*/ 0 h 453"/>
              <a:gd name="T8" fmla="*/ 7593 w 23"/>
              <a:gd name="T9" fmla="*/ 163151 h 453"/>
              <a:gd name="T10" fmla="*/ 3451 w 23"/>
              <a:gd name="T11" fmla="*/ 163151 h 453"/>
              <a:gd name="T12" fmla="*/ 0 w 23"/>
              <a:gd name="T13" fmla="*/ 163151 h 4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453"/>
              <a:gd name="T23" fmla="*/ 23 w 23"/>
              <a:gd name="T24" fmla="*/ 453 h 4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453">
                <a:moveTo>
                  <a:pt x="0" y="452"/>
                </a:moveTo>
                <a:lnTo>
                  <a:pt x="0" y="0"/>
                </a:lnTo>
                <a:lnTo>
                  <a:pt x="10" y="0"/>
                </a:lnTo>
                <a:lnTo>
                  <a:pt x="22" y="0"/>
                </a:lnTo>
                <a:lnTo>
                  <a:pt x="22" y="452"/>
                </a:lnTo>
                <a:lnTo>
                  <a:pt x="10" y="452"/>
                </a:lnTo>
                <a:lnTo>
                  <a:pt x="0" y="45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57" name="AutoShape 16"/>
          <p:cNvSpPr>
            <a:spLocks noChangeArrowheads="1"/>
          </p:cNvSpPr>
          <p:nvPr/>
        </p:nvSpPr>
        <p:spPr bwMode="auto">
          <a:xfrm>
            <a:off x="5562600" y="3659188"/>
            <a:ext cx="4763" cy="3175"/>
          </a:xfrm>
          <a:custGeom>
            <a:avLst/>
            <a:gdLst>
              <a:gd name="T0" fmla="*/ 4366 w 12"/>
              <a:gd name="T1" fmla="*/ 2858 h 10"/>
              <a:gd name="T2" fmla="*/ 0 w 12"/>
              <a:gd name="T3" fmla="*/ 2858 h 10"/>
              <a:gd name="T4" fmla="*/ 0 w 12"/>
              <a:gd name="T5" fmla="*/ 0 h 10"/>
              <a:gd name="T6" fmla="*/ 0 w 12"/>
              <a:gd name="T7" fmla="*/ 0 h 10"/>
              <a:gd name="T8" fmla="*/ 4366 w 12"/>
              <a:gd name="T9" fmla="*/ 2858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0"/>
              <a:gd name="T17" fmla="*/ 12 w 1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0">
                <a:moveTo>
                  <a:pt x="11" y="9"/>
                </a:moveTo>
                <a:lnTo>
                  <a:pt x="0" y="9"/>
                </a:lnTo>
                <a:lnTo>
                  <a:pt x="0" y="0"/>
                </a:lnTo>
                <a:cubicBezTo>
                  <a:pt x="7" y="0"/>
                  <a:pt x="11" y="4"/>
                  <a:pt x="11" y="9"/>
                </a:cubicBez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58" name="AutoShape 17"/>
          <p:cNvSpPr>
            <a:spLocks noChangeArrowheads="1"/>
          </p:cNvSpPr>
          <p:nvPr/>
        </p:nvSpPr>
        <p:spPr bwMode="auto">
          <a:xfrm>
            <a:off x="4859338" y="3659188"/>
            <a:ext cx="703262" cy="6350"/>
          </a:xfrm>
          <a:custGeom>
            <a:avLst/>
            <a:gdLst>
              <a:gd name="T0" fmla="*/ 702902 w 1953"/>
              <a:gd name="T1" fmla="*/ 6016 h 19"/>
              <a:gd name="T2" fmla="*/ 0 w 1953"/>
              <a:gd name="T3" fmla="*/ 6016 h 19"/>
              <a:gd name="T4" fmla="*/ 0 w 1953"/>
              <a:gd name="T5" fmla="*/ 3008 h 19"/>
              <a:gd name="T6" fmla="*/ 0 w 1953"/>
              <a:gd name="T7" fmla="*/ 0 h 19"/>
              <a:gd name="T8" fmla="*/ 702902 w 1953"/>
              <a:gd name="T9" fmla="*/ 0 h 19"/>
              <a:gd name="T10" fmla="*/ 702902 w 1953"/>
              <a:gd name="T11" fmla="*/ 3008 h 19"/>
              <a:gd name="T12" fmla="*/ 702902 w 1953"/>
              <a:gd name="T13" fmla="*/ 6016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53"/>
              <a:gd name="T22" fmla="*/ 0 h 19"/>
              <a:gd name="T23" fmla="*/ 1953 w 1953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53" h="19">
                <a:moveTo>
                  <a:pt x="1952" y="18"/>
                </a:move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  <a:lnTo>
                  <a:pt x="1952" y="0"/>
                </a:lnTo>
                <a:lnTo>
                  <a:pt x="1952" y="9"/>
                </a:lnTo>
                <a:lnTo>
                  <a:pt x="1952" y="18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59" name="AutoShape 18"/>
          <p:cNvSpPr>
            <a:spLocks noChangeArrowheads="1"/>
          </p:cNvSpPr>
          <p:nvPr/>
        </p:nvSpPr>
        <p:spPr bwMode="auto">
          <a:xfrm>
            <a:off x="4598988" y="3659188"/>
            <a:ext cx="3175" cy="3175"/>
          </a:xfrm>
          <a:custGeom>
            <a:avLst/>
            <a:gdLst>
              <a:gd name="T0" fmla="*/ 2886 w 11"/>
              <a:gd name="T1" fmla="*/ 0 h 10"/>
              <a:gd name="T2" fmla="*/ 2886 w 11"/>
              <a:gd name="T3" fmla="*/ 2858 h 10"/>
              <a:gd name="T4" fmla="*/ 0 w 11"/>
              <a:gd name="T5" fmla="*/ 2858 h 10"/>
              <a:gd name="T6" fmla="*/ 0 w 11"/>
              <a:gd name="T7" fmla="*/ 2858 h 10"/>
              <a:gd name="T8" fmla="*/ 2886 w 11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0"/>
              <a:gd name="T17" fmla="*/ 11 w 11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0">
                <a:moveTo>
                  <a:pt x="10" y="0"/>
                </a:moveTo>
                <a:lnTo>
                  <a:pt x="10" y="9"/>
                </a:lnTo>
                <a:lnTo>
                  <a:pt x="0" y="9"/>
                </a:lnTo>
                <a:cubicBezTo>
                  <a:pt x="0" y="4"/>
                  <a:pt x="5" y="0"/>
                  <a:pt x="10" y="0"/>
                </a:cubicBez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60" name="AutoShape 19"/>
          <p:cNvSpPr>
            <a:spLocks noChangeArrowheads="1"/>
          </p:cNvSpPr>
          <p:nvPr/>
        </p:nvSpPr>
        <p:spPr bwMode="auto">
          <a:xfrm>
            <a:off x="6011863" y="1628775"/>
            <a:ext cx="703262" cy="2195513"/>
          </a:xfrm>
          <a:custGeom>
            <a:avLst/>
            <a:gdLst>
              <a:gd name="T0" fmla="*/ 0 w 1953"/>
              <a:gd name="T1" fmla="*/ 2195153 h 6100"/>
              <a:gd name="T2" fmla="*/ 0 w 1953"/>
              <a:gd name="T3" fmla="*/ 0 h 6100"/>
              <a:gd name="T4" fmla="*/ 702902 w 1953"/>
              <a:gd name="T5" fmla="*/ 0 h 6100"/>
              <a:gd name="T6" fmla="*/ 702902 w 1953"/>
              <a:gd name="T7" fmla="*/ 2195153 h 6100"/>
              <a:gd name="T8" fmla="*/ 0 w 1953"/>
              <a:gd name="T9" fmla="*/ 2195153 h 6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3"/>
              <a:gd name="T16" fmla="*/ 0 h 6100"/>
              <a:gd name="T17" fmla="*/ 1953 w 1953"/>
              <a:gd name="T18" fmla="*/ 6100 h 61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3" h="6100">
                <a:moveTo>
                  <a:pt x="0" y="6099"/>
                </a:moveTo>
                <a:lnTo>
                  <a:pt x="0" y="0"/>
                </a:lnTo>
                <a:lnTo>
                  <a:pt x="1952" y="0"/>
                </a:lnTo>
                <a:lnTo>
                  <a:pt x="1952" y="6099"/>
                </a:lnTo>
                <a:lnTo>
                  <a:pt x="0" y="6099"/>
                </a:lnTo>
              </a:path>
            </a:pathLst>
          </a:custGeom>
          <a:solidFill>
            <a:srgbClr val="008000"/>
          </a:solidFill>
          <a:ln w="936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61" name="AutoShape 20"/>
          <p:cNvSpPr>
            <a:spLocks noChangeArrowheads="1"/>
          </p:cNvSpPr>
          <p:nvPr/>
        </p:nvSpPr>
        <p:spPr bwMode="auto">
          <a:xfrm>
            <a:off x="5981700" y="1627188"/>
            <a:ext cx="709613" cy="2200275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62" name="AutoShape 21"/>
          <p:cNvSpPr>
            <a:spLocks noChangeArrowheads="1"/>
          </p:cNvSpPr>
          <p:nvPr/>
        </p:nvSpPr>
        <p:spPr bwMode="auto">
          <a:xfrm>
            <a:off x="7092950" y="2565400"/>
            <a:ext cx="703263" cy="1260475"/>
          </a:xfrm>
          <a:custGeom>
            <a:avLst/>
            <a:gdLst>
              <a:gd name="T0" fmla="*/ 0 w 1953"/>
              <a:gd name="T1" fmla="*/ 1260115 h 3502"/>
              <a:gd name="T2" fmla="*/ 0 w 1953"/>
              <a:gd name="T3" fmla="*/ 0 h 3502"/>
              <a:gd name="T4" fmla="*/ 702903 w 1953"/>
              <a:gd name="T5" fmla="*/ 0 h 3502"/>
              <a:gd name="T6" fmla="*/ 702903 w 1953"/>
              <a:gd name="T7" fmla="*/ 1260115 h 3502"/>
              <a:gd name="T8" fmla="*/ 0 w 1953"/>
              <a:gd name="T9" fmla="*/ 1260115 h 35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3"/>
              <a:gd name="T16" fmla="*/ 0 h 3502"/>
              <a:gd name="T17" fmla="*/ 1953 w 1953"/>
              <a:gd name="T18" fmla="*/ 3502 h 35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3" h="3502">
                <a:moveTo>
                  <a:pt x="0" y="3501"/>
                </a:moveTo>
                <a:lnTo>
                  <a:pt x="0" y="0"/>
                </a:lnTo>
                <a:lnTo>
                  <a:pt x="1952" y="0"/>
                </a:lnTo>
                <a:lnTo>
                  <a:pt x="1952" y="3501"/>
                </a:lnTo>
                <a:lnTo>
                  <a:pt x="0" y="3501"/>
                </a:lnTo>
              </a:path>
            </a:pathLst>
          </a:custGeom>
          <a:solidFill>
            <a:srgbClr val="FFCC00"/>
          </a:solidFill>
          <a:ln w="126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63" name="AutoShape 22"/>
          <p:cNvSpPr>
            <a:spLocks noChangeArrowheads="1"/>
          </p:cNvSpPr>
          <p:nvPr/>
        </p:nvSpPr>
        <p:spPr bwMode="auto">
          <a:xfrm>
            <a:off x="7105650" y="3824288"/>
            <a:ext cx="3175" cy="3175"/>
          </a:xfrm>
          <a:custGeom>
            <a:avLst/>
            <a:gdLst>
              <a:gd name="T0" fmla="*/ 0 w 11"/>
              <a:gd name="T1" fmla="*/ 0 h 11"/>
              <a:gd name="T2" fmla="*/ 2886 w 11"/>
              <a:gd name="T3" fmla="*/ 0 h 11"/>
              <a:gd name="T4" fmla="*/ 2886 w 11"/>
              <a:gd name="T5" fmla="*/ 2886 h 11"/>
              <a:gd name="T6" fmla="*/ 2886 w 11"/>
              <a:gd name="T7" fmla="*/ 2886 h 11"/>
              <a:gd name="T8" fmla="*/ 0 w 11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1"/>
              <a:gd name="T17" fmla="*/ 11 w 11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1">
                <a:moveTo>
                  <a:pt x="0" y="0"/>
                </a:moveTo>
                <a:lnTo>
                  <a:pt x="10" y="0"/>
                </a:lnTo>
                <a:lnTo>
                  <a:pt x="10" y="10"/>
                </a:lnTo>
                <a:cubicBezTo>
                  <a:pt x="5" y="10"/>
                  <a:pt x="0" y="5"/>
                  <a:pt x="0" y="0"/>
                </a:cubicBez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64" name="AutoShape 23"/>
          <p:cNvSpPr>
            <a:spLocks noChangeArrowheads="1"/>
          </p:cNvSpPr>
          <p:nvPr/>
        </p:nvSpPr>
        <p:spPr bwMode="auto">
          <a:xfrm>
            <a:off x="7108825" y="3821113"/>
            <a:ext cx="703263" cy="6350"/>
          </a:xfrm>
          <a:custGeom>
            <a:avLst/>
            <a:gdLst>
              <a:gd name="T0" fmla="*/ 0 w 1953"/>
              <a:gd name="T1" fmla="*/ 0 h 19"/>
              <a:gd name="T2" fmla="*/ 702903 w 1953"/>
              <a:gd name="T3" fmla="*/ 0 h 19"/>
              <a:gd name="T4" fmla="*/ 702903 w 1953"/>
              <a:gd name="T5" fmla="*/ 3008 h 19"/>
              <a:gd name="T6" fmla="*/ 702903 w 1953"/>
              <a:gd name="T7" fmla="*/ 6016 h 19"/>
              <a:gd name="T8" fmla="*/ 0 w 1953"/>
              <a:gd name="T9" fmla="*/ 6016 h 19"/>
              <a:gd name="T10" fmla="*/ 0 w 1953"/>
              <a:gd name="T11" fmla="*/ 3008 h 19"/>
              <a:gd name="T12" fmla="*/ 0 w 1953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53"/>
              <a:gd name="T22" fmla="*/ 0 h 19"/>
              <a:gd name="T23" fmla="*/ 1953 w 1953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53" h="19">
                <a:moveTo>
                  <a:pt x="0" y="0"/>
                </a:moveTo>
                <a:lnTo>
                  <a:pt x="1952" y="0"/>
                </a:lnTo>
                <a:lnTo>
                  <a:pt x="1952" y="9"/>
                </a:lnTo>
                <a:lnTo>
                  <a:pt x="1952" y="18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65" name="AutoShape 24"/>
          <p:cNvSpPr>
            <a:spLocks noChangeArrowheads="1"/>
          </p:cNvSpPr>
          <p:nvPr/>
        </p:nvSpPr>
        <p:spPr bwMode="auto">
          <a:xfrm>
            <a:off x="7810500" y="3824288"/>
            <a:ext cx="4763" cy="3175"/>
          </a:xfrm>
          <a:custGeom>
            <a:avLst/>
            <a:gdLst>
              <a:gd name="T0" fmla="*/ 0 w 12"/>
              <a:gd name="T1" fmla="*/ 2886 h 11"/>
              <a:gd name="T2" fmla="*/ 0 w 12"/>
              <a:gd name="T3" fmla="*/ 0 h 11"/>
              <a:gd name="T4" fmla="*/ 4366 w 12"/>
              <a:gd name="T5" fmla="*/ 0 h 11"/>
              <a:gd name="T6" fmla="*/ 4366 w 12"/>
              <a:gd name="T7" fmla="*/ 0 h 11"/>
              <a:gd name="T8" fmla="*/ 0 w 12"/>
              <a:gd name="T9" fmla="*/ 2886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1"/>
              <a:gd name="T17" fmla="*/ 12 w 12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1">
                <a:moveTo>
                  <a:pt x="0" y="10"/>
                </a:moveTo>
                <a:lnTo>
                  <a:pt x="0" y="0"/>
                </a:lnTo>
                <a:lnTo>
                  <a:pt x="11" y="0"/>
                </a:lnTo>
                <a:cubicBezTo>
                  <a:pt x="11" y="5"/>
                  <a:pt x="7" y="10"/>
                  <a:pt x="0" y="10"/>
                </a:cubicBez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66" name="AutoShape 25"/>
          <p:cNvSpPr>
            <a:spLocks noChangeArrowheads="1"/>
          </p:cNvSpPr>
          <p:nvPr/>
        </p:nvSpPr>
        <p:spPr bwMode="auto">
          <a:xfrm>
            <a:off x="7807325" y="2563813"/>
            <a:ext cx="7938" cy="1260475"/>
          </a:xfrm>
          <a:custGeom>
            <a:avLst/>
            <a:gdLst>
              <a:gd name="T0" fmla="*/ 0 w 23"/>
              <a:gd name="T1" fmla="*/ 1260115 h 3502"/>
              <a:gd name="T2" fmla="*/ 0 w 23"/>
              <a:gd name="T3" fmla="*/ 0 h 3502"/>
              <a:gd name="T4" fmla="*/ 3451 w 23"/>
              <a:gd name="T5" fmla="*/ 0 h 3502"/>
              <a:gd name="T6" fmla="*/ 7593 w 23"/>
              <a:gd name="T7" fmla="*/ 0 h 3502"/>
              <a:gd name="T8" fmla="*/ 7593 w 23"/>
              <a:gd name="T9" fmla="*/ 1260115 h 3502"/>
              <a:gd name="T10" fmla="*/ 3451 w 23"/>
              <a:gd name="T11" fmla="*/ 1260115 h 3502"/>
              <a:gd name="T12" fmla="*/ 0 w 23"/>
              <a:gd name="T13" fmla="*/ 1260115 h 35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3502"/>
              <a:gd name="T23" fmla="*/ 23 w 23"/>
              <a:gd name="T24" fmla="*/ 3502 h 35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3502">
                <a:moveTo>
                  <a:pt x="0" y="3501"/>
                </a:moveTo>
                <a:lnTo>
                  <a:pt x="0" y="0"/>
                </a:lnTo>
                <a:lnTo>
                  <a:pt x="10" y="0"/>
                </a:lnTo>
                <a:lnTo>
                  <a:pt x="22" y="0"/>
                </a:lnTo>
                <a:lnTo>
                  <a:pt x="22" y="3501"/>
                </a:lnTo>
                <a:lnTo>
                  <a:pt x="10" y="3501"/>
                </a:lnTo>
                <a:lnTo>
                  <a:pt x="0" y="3501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67" name="AutoShape 26"/>
          <p:cNvSpPr>
            <a:spLocks noChangeArrowheads="1"/>
          </p:cNvSpPr>
          <p:nvPr/>
        </p:nvSpPr>
        <p:spPr bwMode="auto">
          <a:xfrm>
            <a:off x="7810500" y="2560638"/>
            <a:ext cx="4763" cy="3175"/>
          </a:xfrm>
          <a:custGeom>
            <a:avLst/>
            <a:gdLst>
              <a:gd name="T0" fmla="*/ 4366 w 12"/>
              <a:gd name="T1" fmla="*/ 2858 h 10"/>
              <a:gd name="T2" fmla="*/ 0 w 12"/>
              <a:gd name="T3" fmla="*/ 2858 h 10"/>
              <a:gd name="T4" fmla="*/ 0 w 12"/>
              <a:gd name="T5" fmla="*/ 0 h 10"/>
              <a:gd name="T6" fmla="*/ 0 w 12"/>
              <a:gd name="T7" fmla="*/ 0 h 10"/>
              <a:gd name="T8" fmla="*/ 4366 w 12"/>
              <a:gd name="T9" fmla="*/ 2858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0"/>
              <a:gd name="T17" fmla="*/ 12 w 12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0">
                <a:moveTo>
                  <a:pt x="11" y="9"/>
                </a:moveTo>
                <a:lnTo>
                  <a:pt x="0" y="9"/>
                </a:lnTo>
                <a:lnTo>
                  <a:pt x="0" y="0"/>
                </a:lnTo>
                <a:cubicBezTo>
                  <a:pt x="7" y="0"/>
                  <a:pt x="11" y="4"/>
                  <a:pt x="11" y="9"/>
                </a:cubicBez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68" name="AutoShape 27"/>
          <p:cNvSpPr>
            <a:spLocks noChangeArrowheads="1"/>
          </p:cNvSpPr>
          <p:nvPr/>
        </p:nvSpPr>
        <p:spPr bwMode="auto">
          <a:xfrm>
            <a:off x="7105650" y="2560638"/>
            <a:ext cx="3175" cy="3175"/>
          </a:xfrm>
          <a:custGeom>
            <a:avLst/>
            <a:gdLst>
              <a:gd name="T0" fmla="*/ 2886 w 11"/>
              <a:gd name="T1" fmla="*/ 0 h 10"/>
              <a:gd name="T2" fmla="*/ 2886 w 11"/>
              <a:gd name="T3" fmla="*/ 2858 h 10"/>
              <a:gd name="T4" fmla="*/ 0 w 11"/>
              <a:gd name="T5" fmla="*/ 2858 h 10"/>
              <a:gd name="T6" fmla="*/ 0 w 11"/>
              <a:gd name="T7" fmla="*/ 2858 h 10"/>
              <a:gd name="T8" fmla="*/ 2886 w 11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0"/>
              <a:gd name="T17" fmla="*/ 11 w 11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0">
                <a:moveTo>
                  <a:pt x="10" y="0"/>
                </a:moveTo>
                <a:lnTo>
                  <a:pt x="10" y="9"/>
                </a:lnTo>
                <a:lnTo>
                  <a:pt x="0" y="9"/>
                </a:lnTo>
                <a:cubicBezTo>
                  <a:pt x="0" y="4"/>
                  <a:pt x="5" y="0"/>
                  <a:pt x="10" y="0"/>
                </a:cubicBez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69" name="AutoShape 28"/>
          <p:cNvSpPr>
            <a:spLocks noChangeArrowheads="1"/>
          </p:cNvSpPr>
          <p:nvPr/>
        </p:nvSpPr>
        <p:spPr bwMode="auto">
          <a:xfrm>
            <a:off x="7105650" y="2563813"/>
            <a:ext cx="7938" cy="1260475"/>
          </a:xfrm>
          <a:custGeom>
            <a:avLst/>
            <a:gdLst>
              <a:gd name="T0" fmla="*/ 7593 w 23"/>
              <a:gd name="T1" fmla="*/ 0 h 3502"/>
              <a:gd name="T2" fmla="*/ 7593 w 23"/>
              <a:gd name="T3" fmla="*/ 1260115 h 3502"/>
              <a:gd name="T4" fmla="*/ 3451 w 23"/>
              <a:gd name="T5" fmla="*/ 1260115 h 3502"/>
              <a:gd name="T6" fmla="*/ 0 w 23"/>
              <a:gd name="T7" fmla="*/ 1260115 h 3502"/>
              <a:gd name="T8" fmla="*/ 0 w 23"/>
              <a:gd name="T9" fmla="*/ 0 h 3502"/>
              <a:gd name="T10" fmla="*/ 3451 w 23"/>
              <a:gd name="T11" fmla="*/ 0 h 3502"/>
              <a:gd name="T12" fmla="*/ 7593 w 23"/>
              <a:gd name="T13" fmla="*/ 0 h 350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3502"/>
              <a:gd name="T23" fmla="*/ 23 w 23"/>
              <a:gd name="T24" fmla="*/ 3502 h 350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3502">
                <a:moveTo>
                  <a:pt x="22" y="0"/>
                </a:moveTo>
                <a:lnTo>
                  <a:pt x="22" y="3501"/>
                </a:lnTo>
                <a:lnTo>
                  <a:pt x="10" y="3501"/>
                </a:lnTo>
                <a:lnTo>
                  <a:pt x="0" y="3501"/>
                </a:lnTo>
                <a:lnTo>
                  <a:pt x="0" y="0"/>
                </a:lnTo>
                <a:lnTo>
                  <a:pt x="10" y="0"/>
                </a:lnTo>
                <a:lnTo>
                  <a:pt x="22" y="0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70" name="AutoShape 29"/>
          <p:cNvSpPr>
            <a:spLocks noChangeArrowheads="1"/>
          </p:cNvSpPr>
          <p:nvPr/>
        </p:nvSpPr>
        <p:spPr bwMode="auto">
          <a:xfrm>
            <a:off x="8232775" y="3378200"/>
            <a:ext cx="703263" cy="447675"/>
          </a:xfrm>
          <a:custGeom>
            <a:avLst/>
            <a:gdLst>
              <a:gd name="T0" fmla="*/ 0 w 1953"/>
              <a:gd name="T1" fmla="*/ 447315 h 1244"/>
              <a:gd name="T2" fmla="*/ 0 w 1953"/>
              <a:gd name="T3" fmla="*/ 0 h 1244"/>
              <a:gd name="T4" fmla="*/ 702903 w 1953"/>
              <a:gd name="T5" fmla="*/ 0 h 1244"/>
              <a:gd name="T6" fmla="*/ 702903 w 1953"/>
              <a:gd name="T7" fmla="*/ 447315 h 1244"/>
              <a:gd name="T8" fmla="*/ 0 w 1953"/>
              <a:gd name="T9" fmla="*/ 447315 h 12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3"/>
              <a:gd name="T16" fmla="*/ 0 h 1244"/>
              <a:gd name="T17" fmla="*/ 1953 w 1953"/>
              <a:gd name="T18" fmla="*/ 1244 h 12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3" h="1244">
                <a:moveTo>
                  <a:pt x="0" y="1243"/>
                </a:moveTo>
                <a:lnTo>
                  <a:pt x="0" y="0"/>
                </a:lnTo>
                <a:lnTo>
                  <a:pt x="1952" y="0"/>
                </a:lnTo>
                <a:lnTo>
                  <a:pt x="1952" y="1243"/>
                </a:lnTo>
                <a:lnTo>
                  <a:pt x="0" y="1243"/>
                </a:lnTo>
              </a:path>
            </a:pathLst>
          </a:custGeom>
          <a:solidFill>
            <a:srgbClr val="FF0000"/>
          </a:solidFill>
          <a:ln w="12600">
            <a:solidFill>
              <a:srgbClr val="EAEAEA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71" name="AutoShape 30"/>
          <p:cNvSpPr>
            <a:spLocks noChangeArrowheads="1"/>
          </p:cNvSpPr>
          <p:nvPr/>
        </p:nvSpPr>
        <p:spPr bwMode="auto">
          <a:xfrm>
            <a:off x="8229600" y="3375025"/>
            <a:ext cx="709613" cy="452438"/>
          </a:xfrm>
          <a:prstGeom prst="roundRect">
            <a:avLst>
              <a:gd name="adj" fmla="val 35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72" name="AutoShape 31"/>
          <p:cNvSpPr>
            <a:spLocks noChangeArrowheads="1"/>
          </p:cNvSpPr>
          <p:nvPr/>
        </p:nvSpPr>
        <p:spPr bwMode="auto">
          <a:xfrm>
            <a:off x="4219575" y="3748088"/>
            <a:ext cx="84138" cy="152400"/>
          </a:xfrm>
          <a:prstGeom prst="roundRect">
            <a:avLst>
              <a:gd name="adj" fmla="val 192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73" name="Text Box 32"/>
          <p:cNvSpPr txBox="1">
            <a:spLocks noChangeArrowheads="1"/>
          </p:cNvSpPr>
          <p:nvPr/>
        </p:nvSpPr>
        <p:spPr bwMode="auto">
          <a:xfrm>
            <a:off x="4060825" y="3668713"/>
            <a:ext cx="315913" cy="31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500" b="1">
                <a:solidFill>
                  <a:srgbClr val="000080"/>
                </a:solidFill>
                <a:latin typeface="Verdana" pitchFamily="34" charset="0"/>
              </a:rPr>
              <a:t>0</a:t>
            </a:r>
          </a:p>
        </p:txBody>
      </p:sp>
      <p:sp>
        <p:nvSpPr>
          <p:cNvPr id="31774" name="AutoShape 33"/>
          <p:cNvSpPr>
            <a:spLocks noChangeArrowheads="1"/>
          </p:cNvSpPr>
          <p:nvPr/>
        </p:nvSpPr>
        <p:spPr bwMode="auto">
          <a:xfrm>
            <a:off x="4141788" y="2935288"/>
            <a:ext cx="161925" cy="153987"/>
          </a:xfrm>
          <a:prstGeom prst="roundRect">
            <a:avLst>
              <a:gd name="adj" fmla="val 104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75" name="Text Box 34"/>
          <p:cNvSpPr txBox="1">
            <a:spLocks noChangeArrowheads="1"/>
          </p:cNvSpPr>
          <p:nvPr/>
        </p:nvSpPr>
        <p:spPr bwMode="auto">
          <a:xfrm>
            <a:off x="3960813" y="2879725"/>
            <a:ext cx="452437" cy="319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500" b="1">
                <a:solidFill>
                  <a:srgbClr val="00008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31776" name="AutoShape 35"/>
          <p:cNvSpPr>
            <a:spLocks noChangeArrowheads="1"/>
          </p:cNvSpPr>
          <p:nvPr/>
        </p:nvSpPr>
        <p:spPr bwMode="auto">
          <a:xfrm>
            <a:off x="4141788" y="2122488"/>
            <a:ext cx="161925" cy="152400"/>
          </a:xfrm>
          <a:prstGeom prst="roundRect">
            <a:avLst>
              <a:gd name="adj" fmla="val 104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77" name="Text Box 36"/>
          <p:cNvSpPr txBox="1">
            <a:spLocks noChangeArrowheads="1"/>
          </p:cNvSpPr>
          <p:nvPr/>
        </p:nvSpPr>
        <p:spPr bwMode="auto">
          <a:xfrm>
            <a:off x="3956050" y="2060575"/>
            <a:ext cx="452438" cy="319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500" b="1">
                <a:solidFill>
                  <a:srgbClr val="00008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31778" name="AutoShape 37"/>
          <p:cNvSpPr>
            <a:spLocks noChangeArrowheads="1"/>
          </p:cNvSpPr>
          <p:nvPr/>
        </p:nvSpPr>
        <p:spPr bwMode="auto">
          <a:xfrm>
            <a:off x="4173538" y="1309688"/>
            <a:ext cx="161925" cy="152400"/>
          </a:xfrm>
          <a:prstGeom prst="roundRect">
            <a:avLst>
              <a:gd name="adj" fmla="val 104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79" name="Text Box 38"/>
          <p:cNvSpPr txBox="1">
            <a:spLocks noChangeArrowheads="1"/>
          </p:cNvSpPr>
          <p:nvPr/>
        </p:nvSpPr>
        <p:spPr bwMode="auto">
          <a:xfrm>
            <a:off x="3995738" y="1268413"/>
            <a:ext cx="452437" cy="31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500" b="1">
                <a:solidFill>
                  <a:srgbClr val="000080"/>
                </a:solidFill>
                <a:latin typeface="Verdana" pitchFamily="34" charset="0"/>
              </a:rPr>
              <a:t>60</a:t>
            </a:r>
          </a:p>
        </p:txBody>
      </p:sp>
      <p:sp>
        <p:nvSpPr>
          <p:cNvPr id="31780" name="AutoShape 39"/>
          <p:cNvSpPr>
            <a:spLocks noChangeArrowheads="1"/>
          </p:cNvSpPr>
          <p:nvPr/>
        </p:nvSpPr>
        <p:spPr bwMode="auto">
          <a:xfrm>
            <a:off x="5165725" y="3482975"/>
            <a:ext cx="90488" cy="163513"/>
          </a:xfrm>
          <a:prstGeom prst="roundRect">
            <a:avLst>
              <a:gd name="adj" fmla="val 178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81" name="Text Box 40"/>
          <p:cNvSpPr txBox="1">
            <a:spLocks noChangeArrowheads="1"/>
          </p:cNvSpPr>
          <p:nvPr/>
        </p:nvSpPr>
        <p:spPr bwMode="auto">
          <a:xfrm>
            <a:off x="4932363" y="3359150"/>
            <a:ext cx="325437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>
                <a:solidFill>
                  <a:srgbClr val="000080"/>
                </a:solidFill>
                <a:latin typeface="Verdana" pitchFamily="34" charset="0"/>
              </a:rPr>
              <a:t>3%</a:t>
            </a:r>
          </a:p>
        </p:txBody>
      </p:sp>
      <p:sp>
        <p:nvSpPr>
          <p:cNvPr id="31782" name="AutoShape 41"/>
          <p:cNvSpPr>
            <a:spLocks noChangeArrowheads="1"/>
          </p:cNvSpPr>
          <p:nvPr/>
        </p:nvSpPr>
        <p:spPr bwMode="auto">
          <a:xfrm>
            <a:off x="6248400" y="1450975"/>
            <a:ext cx="174625" cy="163513"/>
          </a:xfrm>
          <a:prstGeom prst="roundRect">
            <a:avLst>
              <a:gd name="adj" fmla="val 97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83" name="Text Box 42"/>
          <p:cNvSpPr txBox="1">
            <a:spLocks noChangeArrowheads="1"/>
          </p:cNvSpPr>
          <p:nvPr/>
        </p:nvSpPr>
        <p:spPr bwMode="auto">
          <a:xfrm>
            <a:off x="6011863" y="1325563"/>
            <a:ext cx="46990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>
                <a:solidFill>
                  <a:srgbClr val="000080"/>
                </a:solidFill>
                <a:latin typeface="Verdana" pitchFamily="34" charset="0"/>
              </a:rPr>
              <a:t>54%</a:t>
            </a:r>
          </a:p>
        </p:txBody>
      </p:sp>
      <p:sp>
        <p:nvSpPr>
          <p:cNvPr id="31784" name="Text Box 43"/>
          <p:cNvSpPr txBox="1">
            <a:spLocks noChangeArrowheads="1"/>
          </p:cNvSpPr>
          <p:nvPr/>
        </p:nvSpPr>
        <p:spPr bwMode="auto">
          <a:xfrm>
            <a:off x="7164388" y="2060575"/>
            <a:ext cx="6477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>
                <a:solidFill>
                  <a:srgbClr val="000080"/>
                </a:solidFill>
                <a:latin typeface="Verdana" pitchFamily="34" charset="0"/>
              </a:rPr>
              <a:t>32%</a:t>
            </a:r>
          </a:p>
        </p:txBody>
      </p:sp>
      <p:sp>
        <p:nvSpPr>
          <p:cNvPr id="31785" name="AutoShape 44"/>
          <p:cNvSpPr>
            <a:spLocks noChangeArrowheads="1"/>
          </p:cNvSpPr>
          <p:nvPr/>
        </p:nvSpPr>
        <p:spPr bwMode="auto">
          <a:xfrm>
            <a:off x="8497888" y="3198813"/>
            <a:ext cx="174625" cy="163512"/>
          </a:xfrm>
          <a:prstGeom prst="roundRect">
            <a:avLst>
              <a:gd name="adj" fmla="val 97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86" name="Text Box 45"/>
          <p:cNvSpPr txBox="1">
            <a:spLocks noChangeArrowheads="1"/>
          </p:cNvSpPr>
          <p:nvPr/>
        </p:nvSpPr>
        <p:spPr bwMode="auto">
          <a:xfrm>
            <a:off x="8172450" y="3073400"/>
            <a:ext cx="46990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>
                <a:solidFill>
                  <a:srgbClr val="000080"/>
                </a:solidFill>
                <a:latin typeface="Verdana" pitchFamily="34" charset="0"/>
              </a:rPr>
              <a:t>11%</a:t>
            </a:r>
          </a:p>
        </p:txBody>
      </p:sp>
      <p:sp>
        <p:nvSpPr>
          <p:cNvPr id="31787" name="AutoShape 46"/>
          <p:cNvSpPr>
            <a:spLocks noChangeArrowheads="1"/>
          </p:cNvSpPr>
          <p:nvPr/>
        </p:nvSpPr>
        <p:spPr bwMode="auto">
          <a:xfrm>
            <a:off x="3959225" y="2546350"/>
            <a:ext cx="84138" cy="119063"/>
          </a:xfrm>
          <a:prstGeom prst="roundRect">
            <a:avLst>
              <a:gd name="adj" fmla="val 192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88" name="Oval 47"/>
          <p:cNvSpPr>
            <a:spLocks noChangeArrowheads="1"/>
          </p:cNvSpPr>
          <p:nvPr/>
        </p:nvSpPr>
        <p:spPr bwMode="auto">
          <a:xfrm>
            <a:off x="6832600" y="3962400"/>
            <a:ext cx="2185988" cy="417513"/>
          </a:xfrm>
          <a:prstGeom prst="ellipse">
            <a:avLst/>
          </a:prstGeom>
          <a:noFill/>
          <a:ln w="38160">
            <a:solidFill>
              <a:srgbClr val="FF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89" name="Text Box 48"/>
          <p:cNvSpPr txBox="1">
            <a:spLocks noChangeArrowheads="1"/>
          </p:cNvSpPr>
          <p:nvPr/>
        </p:nvSpPr>
        <p:spPr bwMode="auto">
          <a:xfrm>
            <a:off x="4459288" y="3994150"/>
            <a:ext cx="1328737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>
                <a:solidFill>
                  <a:srgbClr val="000080"/>
                </a:solidFill>
                <a:latin typeface="Verdana" pitchFamily="34" charset="0"/>
              </a:rPr>
              <a:t>Sottopeso</a:t>
            </a:r>
          </a:p>
        </p:txBody>
      </p:sp>
      <p:sp>
        <p:nvSpPr>
          <p:cNvPr id="31790" name="Text Box 49"/>
          <p:cNvSpPr txBox="1">
            <a:spLocks noChangeArrowheads="1"/>
          </p:cNvSpPr>
          <p:nvPr/>
        </p:nvSpPr>
        <p:spPr bwMode="auto">
          <a:xfrm>
            <a:off x="5527675" y="3990975"/>
            <a:ext cx="1519238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>
                <a:solidFill>
                  <a:srgbClr val="000080"/>
                </a:solidFill>
                <a:latin typeface="Verdana" pitchFamily="34" charset="0"/>
              </a:rPr>
              <a:t>Normopeso</a:t>
            </a:r>
          </a:p>
        </p:txBody>
      </p:sp>
      <p:sp>
        <p:nvSpPr>
          <p:cNvPr id="31791" name="Text Box 50"/>
          <p:cNvSpPr txBox="1">
            <a:spLocks noChangeArrowheads="1"/>
          </p:cNvSpPr>
          <p:nvPr/>
        </p:nvSpPr>
        <p:spPr bwMode="auto">
          <a:xfrm>
            <a:off x="6797675" y="3997325"/>
            <a:ext cx="1468438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>
                <a:solidFill>
                  <a:srgbClr val="000080"/>
                </a:solidFill>
                <a:latin typeface="Verdana" pitchFamily="34" charset="0"/>
              </a:rPr>
              <a:t>Sovrappeso</a:t>
            </a:r>
          </a:p>
        </p:txBody>
      </p:sp>
      <p:sp>
        <p:nvSpPr>
          <p:cNvPr id="31792" name="Text Box 51"/>
          <p:cNvSpPr txBox="1">
            <a:spLocks noChangeArrowheads="1"/>
          </p:cNvSpPr>
          <p:nvPr/>
        </p:nvSpPr>
        <p:spPr bwMode="auto">
          <a:xfrm>
            <a:off x="8085138" y="3997325"/>
            <a:ext cx="101441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="1">
                <a:solidFill>
                  <a:srgbClr val="000080"/>
                </a:solidFill>
                <a:latin typeface="Verdana" pitchFamily="34" charset="0"/>
              </a:rPr>
              <a:t>Obeso</a:t>
            </a:r>
          </a:p>
        </p:txBody>
      </p:sp>
      <p:sp>
        <p:nvSpPr>
          <p:cNvPr id="31793" name="AutoShape 52"/>
          <p:cNvSpPr>
            <a:spLocks/>
          </p:cNvSpPr>
          <p:nvPr/>
        </p:nvSpPr>
        <p:spPr bwMode="auto">
          <a:xfrm rot="5400000">
            <a:off x="7933532" y="1085056"/>
            <a:ext cx="255588" cy="1495425"/>
          </a:xfrm>
          <a:prstGeom prst="leftBrace">
            <a:avLst>
              <a:gd name="adj1" fmla="val 48758"/>
              <a:gd name="adj2" fmla="val 50000"/>
            </a:avLst>
          </a:prstGeom>
          <a:noFill/>
          <a:ln w="360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it-IT"/>
          </a:p>
        </p:txBody>
      </p:sp>
      <p:sp>
        <p:nvSpPr>
          <p:cNvPr id="31794" name="Text Box 53"/>
          <p:cNvSpPr txBox="1">
            <a:spLocks noChangeArrowheads="1"/>
          </p:cNvSpPr>
          <p:nvPr/>
        </p:nvSpPr>
        <p:spPr bwMode="auto">
          <a:xfrm>
            <a:off x="7740650" y="1196975"/>
            <a:ext cx="431800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>
                <a:solidFill>
                  <a:srgbClr val="FF0000"/>
                </a:solidFill>
                <a:latin typeface="Verdana" pitchFamily="34" charset="0"/>
              </a:rPr>
              <a:t>43%</a:t>
            </a:r>
          </a:p>
        </p:txBody>
      </p:sp>
      <p:sp>
        <p:nvSpPr>
          <p:cNvPr id="31795" name="Rectangle 54"/>
          <p:cNvSpPr>
            <a:spLocks noChangeArrowheads="1"/>
          </p:cNvSpPr>
          <p:nvPr/>
        </p:nvSpPr>
        <p:spPr bwMode="auto">
          <a:xfrm>
            <a:off x="4140200" y="4646613"/>
            <a:ext cx="5003800" cy="160813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00099"/>
              </a:buClr>
              <a:buFont typeface="Verdana" pitchFamily="34" charset="0"/>
              <a:buNone/>
              <a:tabLst>
                <a:tab pos="171450" algn="l"/>
                <a:tab pos="619125" algn="l"/>
                <a:tab pos="1068388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</a:pPr>
            <a:endParaRPr lang="it-IT" sz="1600">
              <a:solidFill>
                <a:srgbClr val="000099"/>
              </a:solidFill>
              <a:latin typeface="Verdana" pitchFamily="34" charset="0"/>
            </a:endParaRPr>
          </a:p>
          <a:p>
            <a:pPr marL="171450" indent="-17145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00099"/>
              </a:buClr>
              <a:buFont typeface="Wingdings" pitchFamily="2" charset="2"/>
              <a:buChar char=""/>
              <a:tabLst>
                <a:tab pos="171450" algn="l"/>
                <a:tab pos="619125" algn="l"/>
                <a:tab pos="1068388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</a:pPr>
            <a:r>
              <a:rPr lang="it-IT" sz="1600">
                <a:solidFill>
                  <a:srgbClr val="000099"/>
                </a:solidFill>
                <a:latin typeface="Verdana" pitchFamily="34" charset="0"/>
              </a:rPr>
              <a:t> l’eccesso ponderale è più diffuso: </a:t>
            </a:r>
          </a:p>
          <a:p>
            <a:pPr marL="627063" lvl="1" indent="-274638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00099"/>
              </a:buClr>
              <a:buFont typeface="Verdana" pitchFamily="34" charset="0"/>
              <a:buChar char="-"/>
              <a:tabLst>
                <a:tab pos="171450" algn="l"/>
                <a:tab pos="619125" algn="l"/>
                <a:tab pos="1068388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</a:pPr>
            <a:r>
              <a:rPr lang="it-IT" sz="1600">
                <a:solidFill>
                  <a:srgbClr val="000099"/>
                </a:solidFill>
                <a:latin typeface="Verdana" pitchFamily="34" charset="0"/>
              </a:rPr>
              <a:t>nella fascia 50-69 anni (58%)</a:t>
            </a:r>
            <a:r>
              <a:rPr lang="ar-SA" sz="1600">
                <a:solidFill>
                  <a:srgbClr val="000099"/>
                </a:solidFill>
                <a:latin typeface="Verdana" pitchFamily="34" charset="0"/>
                <a:cs typeface="Arial" charset="0"/>
              </a:rPr>
              <a:t>‏</a:t>
            </a:r>
            <a:endParaRPr lang="it-IT" sz="1600">
              <a:solidFill>
                <a:srgbClr val="000099"/>
              </a:solidFill>
              <a:latin typeface="Verdana" pitchFamily="34" charset="0"/>
            </a:endParaRPr>
          </a:p>
          <a:p>
            <a:pPr marL="627063" lvl="1" indent="-274638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00099"/>
              </a:buClr>
              <a:buFont typeface="Verdana" pitchFamily="34" charset="0"/>
              <a:buChar char="-"/>
              <a:tabLst>
                <a:tab pos="171450" algn="l"/>
                <a:tab pos="619125" algn="l"/>
                <a:tab pos="1068388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</a:pPr>
            <a:r>
              <a:rPr lang="it-IT" sz="1600">
                <a:solidFill>
                  <a:srgbClr val="000099"/>
                </a:solidFill>
                <a:latin typeface="Verdana" pitchFamily="34" charset="0"/>
              </a:rPr>
              <a:t>negli uomini</a:t>
            </a:r>
          </a:p>
          <a:p>
            <a:pPr marL="627063" lvl="1" indent="-274638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rgbClr val="000099"/>
              </a:buClr>
              <a:buFont typeface="Verdana" pitchFamily="34" charset="0"/>
              <a:buChar char="-"/>
              <a:tabLst>
                <a:tab pos="171450" algn="l"/>
                <a:tab pos="619125" algn="l"/>
                <a:tab pos="1068388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</a:pPr>
            <a:r>
              <a:rPr lang="it-IT" sz="1600" b="1">
                <a:solidFill>
                  <a:srgbClr val="000099"/>
                </a:solidFill>
                <a:latin typeface="Verdana" pitchFamily="34" charset="0"/>
              </a:rPr>
              <a:t>persone con bassa istruzione o difficoltà economiche percepite</a:t>
            </a:r>
          </a:p>
        </p:txBody>
      </p:sp>
      <p:sp>
        <p:nvSpPr>
          <p:cNvPr id="31796" name="Text Box 55"/>
          <p:cNvSpPr txBox="1">
            <a:spLocks noChangeArrowheads="1"/>
          </p:cNvSpPr>
          <p:nvPr/>
        </p:nvSpPr>
        <p:spPr bwMode="auto">
          <a:xfrm>
            <a:off x="5148263" y="620713"/>
            <a:ext cx="288131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38138" indent="9525" algn="ctr">
              <a:spcBef>
                <a:spcPts val="1125"/>
              </a:spcBef>
              <a:spcAft>
                <a:spcPts val="113"/>
              </a:spcAft>
              <a:buClr>
                <a:srgbClr val="000099"/>
              </a:buClr>
              <a:buFont typeface="Verdana" pitchFamily="34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it-IT" sz="1800" b="1">
                <a:solidFill>
                  <a:srgbClr val="000099"/>
                </a:solidFill>
                <a:latin typeface="Verdana" pitchFamily="34" charset="0"/>
              </a:rPr>
              <a:t>Emilia-Romagna</a:t>
            </a:r>
          </a:p>
        </p:txBody>
      </p:sp>
      <p:pic>
        <p:nvPicPr>
          <p:cNvPr id="31797" name="Picture 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484313"/>
            <a:ext cx="2727325" cy="340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FCB666-DC6C-4675-AB4A-33985CE313AC}" type="slidenum">
              <a:rPr lang="it-IT"/>
              <a:pPr/>
              <a:t>22</a:t>
            </a:fld>
            <a:endParaRPr lang="it-IT"/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431800" y="77788"/>
            <a:ext cx="712787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buClr>
                <a:srgbClr val="FFFF00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>
                <a:solidFill>
                  <a:srgbClr val="000000"/>
                </a:solidFill>
                <a:latin typeface="Verdana" pitchFamily="34" charset="0"/>
              </a:rPr>
              <a:t>Abitudine al fumo</a:t>
            </a: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538163" y="5580063"/>
            <a:ext cx="2881312" cy="627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38138" indent="9525" algn="ctr">
              <a:spcBef>
                <a:spcPts val="1125"/>
              </a:spcBef>
              <a:spcAft>
                <a:spcPts val="113"/>
              </a:spcAft>
              <a:buClr>
                <a:srgbClr val="000099"/>
              </a:buClr>
              <a:buFont typeface="Verdana" pitchFamily="34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it-IT" sz="1800" b="1">
              <a:solidFill>
                <a:srgbClr val="000099"/>
              </a:solidFill>
              <a:latin typeface="Verdana" pitchFamily="34" charset="0"/>
            </a:endParaRPr>
          </a:p>
          <a:p>
            <a:pPr marL="338138" indent="9525" algn="ctr">
              <a:lnSpc>
                <a:spcPct val="90000"/>
              </a:lnSpc>
              <a:spcBef>
                <a:spcPts val="200"/>
              </a:spcBef>
              <a:buClr>
                <a:srgbClr val="000099"/>
              </a:buClr>
              <a:buFont typeface="Verdana" pitchFamily="34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it-IT" sz="1600" i="1">
                <a:solidFill>
                  <a:srgbClr val="000099"/>
                </a:solidFill>
                <a:latin typeface="Verdana" pitchFamily="34" charset="0"/>
              </a:rPr>
              <a:t>Dati PASSI 2008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24003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240030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3749675" y="1052513"/>
          <a:ext cx="5394325" cy="3598862"/>
        </p:xfrm>
        <a:graphic>
          <a:graphicData uri="http://schemas.openxmlformats.org/presentationml/2006/ole">
            <p:oleObj spid="_x0000_s3074" r:id="rId4" imgW="6095880" imgH="4066920" progId="">
              <p:embed/>
            </p:oleObj>
          </a:graphicData>
        </a:graphic>
      </p:graphicFrame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5076825" y="692150"/>
            <a:ext cx="28813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38138" indent="9525" algn="ctr">
              <a:spcBef>
                <a:spcPts val="1125"/>
              </a:spcBef>
              <a:spcAft>
                <a:spcPts val="113"/>
              </a:spcAft>
              <a:buClr>
                <a:srgbClr val="000099"/>
              </a:buClr>
              <a:buFont typeface="Verdana" pitchFamily="34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it-IT" sz="1800" b="1">
                <a:solidFill>
                  <a:srgbClr val="000099"/>
                </a:solidFill>
                <a:latin typeface="Verdana" pitchFamily="34" charset="0"/>
              </a:rPr>
              <a:t>Emilia-Romagna</a:t>
            </a:r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3635375" y="4724400"/>
            <a:ext cx="5256213" cy="149701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rgbClr val="000099"/>
              </a:buClr>
              <a:buFont typeface="Wingdings" pitchFamily="2" charset="2"/>
              <a:buNone/>
              <a:tabLst>
                <a:tab pos="171450" algn="l"/>
                <a:tab pos="619125" algn="l"/>
                <a:tab pos="1068388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</a:pPr>
            <a:endParaRPr lang="it-IT" sz="1800">
              <a:solidFill>
                <a:srgbClr val="000099"/>
              </a:solidFill>
              <a:latin typeface="Verdana" pitchFamily="34" charset="0"/>
            </a:endParaRPr>
          </a:p>
          <a:p>
            <a:pPr marL="171450" indent="-17145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rgbClr val="000099"/>
              </a:buClr>
              <a:buFont typeface="Wingdings" pitchFamily="2" charset="2"/>
              <a:buChar char=""/>
              <a:tabLst>
                <a:tab pos="171450" algn="l"/>
                <a:tab pos="619125" algn="l"/>
                <a:tab pos="1068388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</a:pPr>
            <a:r>
              <a:rPr lang="it-IT" sz="1800">
                <a:solidFill>
                  <a:srgbClr val="000099"/>
                </a:solidFill>
                <a:latin typeface="Verdana" pitchFamily="34" charset="0"/>
              </a:rPr>
              <a:t> l’abitudine al fumo è più diffusa: </a:t>
            </a:r>
          </a:p>
          <a:p>
            <a:pPr marL="627063" lvl="1" indent="-274638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rgbClr val="000099"/>
              </a:buClr>
              <a:buFont typeface="Verdana" pitchFamily="34" charset="0"/>
              <a:buChar char="-"/>
              <a:tabLst>
                <a:tab pos="171450" algn="l"/>
                <a:tab pos="619125" algn="l"/>
                <a:tab pos="1068388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</a:pPr>
            <a:r>
              <a:rPr lang="it-IT" sz="1800">
                <a:solidFill>
                  <a:srgbClr val="000099"/>
                </a:solidFill>
                <a:latin typeface="Verdana" pitchFamily="34" charset="0"/>
              </a:rPr>
              <a:t>negli uomini (34% vs 26%)</a:t>
            </a:r>
            <a:r>
              <a:rPr lang="ar-SA" sz="1800">
                <a:solidFill>
                  <a:srgbClr val="000099"/>
                </a:solidFill>
                <a:latin typeface="Verdana" pitchFamily="34" charset="0"/>
                <a:cs typeface="Arial" charset="0"/>
              </a:rPr>
              <a:t>‏</a:t>
            </a:r>
            <a:endParaRPr lang="it-IT" sz="1800">
              <a:solidFill>
                <a:srgbClr val="000099"/>
              </a:solidFill>
              <a:latin typeface="Verdana" pitchFamily="34" charset="0"/>
            </a:endParaRPr>
          </a:p>
          <a:p>
            <a:pPr marL="627063" lvl="1" indent="-274638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rgbClr val="000099"/>
              </a:buClr>
              <a:buFont typeface="Verdana" pitchFamily="34" charset="0"/>
              <a:buChar char="-"/>
              <a:tabLst>
                <a:tab pos="171450" algn="l"/>
                <a:tab pos="619125" algn="l"/>
                <a:tab pos="1068388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</a:pPr>
            <a:r>
              <a:rPr lang="it-IT" sz="1800" b="1">
                <a:solidFill>
                  <a:srgbClr val="000099"/>
                </a:solidFill>
                <a:latin typeface="Verdana" pitchFamily="34" charset="0"/>
              </a:rPr>
              <a:t>nelle persone con molte difficoltà economiche</a:t>
            </a:r>
            <a:r>
              <a:rPr lang="it-IT" sz="1800">
                <a:solidFill>
                  <a:srgbClr val="000099"/>
                </a:solidFill>
                <a:latin typeface="Verdana" pitchFamily="34" charset="0"/>
              </a:rPr>
              <a:t> (41% vs 27%)</a:t>
            </a:r>
            <a:r>
              <a:rPr lang="ar-SA" sz="1800">
                <a:solidFill>
                  <a:srgbClr val="000099"/>
                </a:solidFill>
                <a:latin typeface="Verdana" pitchFamily="34" charset="0"/>
                <a:cs typeface="Arial" charset="0"/>
              </a:rPr>
              <a:t>‏</a:t>
            </a:r>
            <a:endParaRPr lang="it-IT" sz="1800">
              <a:solidFill>
                <a:srgbClr val="000099"/>
              </a:solidFill>
              <a:latin typeface="Verdana" pitchFamily="34" charset="0"/>
            </a:endParaRPr>
          </a:p>
        </p:txBody>
      </p:sp>
      <p:pic>
        <p:nvPicPr>
          <p:cNvPr id="308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412875"/>
            <a:ext cx="2760663" cy="302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944688"/>
            <a:ext cx="5254625" cy="3141662"/>
          </a:xfrm>
        </p:spPr>
        <p:txBody>
          <a:bodyPr/>
          <a:lstStyle/>
          <a:p>
            <a:pPr eaLnBrk="1" hangingPunct="1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i="1" smtClean="0">
                <a:latin typeface="Arial" charset="0"/>
                <a:ea typeface="MS Gothic" pitchFamily="49" charset="-128"/>
                <a:cs typeface="Arial" charset="0"/>
              </a:rPr>
              <a:t>l’esposizione a fattori di rischio e il carico di malattia </a:t>
            </a:r>
            <a:r>
              <a:rPr lang="it-IT" sz="4000" b="1" i="1" smtClean="0">
                <a:solidFill>
                  <a:srgbClr val="A50021"/>
                </a:solidFill>
                <a:latin typeface="Arial" charset="0"/>
                <a:ea typeface="MS Gothic" pitchFamily="49" charset="-128"/>
                <a:cs typeface="Arial" charset="0"/>
              </a:rPr>
              <a:t>NON è uguale per tutti!</a:t>
            </a:r>
          </a:p>
        </p:txBody>
      </p:sp>
      <p:pic>
        <p:nvPicPr>
          <p:cNvPr id="3277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1268413"/>
            <a:ext cx="3252788" cy="4487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32B6F5-7841-4427-B526-81864E241F47}" type="slidenum">
              <a:rPr lang="it-IT"/>
              <a:pPr/>
              <a:t>24</a:t>
            </a:fld>
            <a:endParaRPr lang="it-IT"/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1371600" y="0"/>
            <a:ext cx="7772400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FFFF00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>
                <a:solidFill>
                  <a:srgbClr val="000000"/>
                </a:solidFill>
                <a:latin typeface="Arial" charset="0"/>
              </a:rPr>
              <a:t>Il </a:t>
            </a:r>
            <a:r>
              <a:rPr lang="it-IT" sz="2800" b="1">
                <a:solidFill>
                  <a:srgbClr val="000000"/>
                </a:solidFill>
                <a:latin typeface="Arial" charset="0"/>
              </a:rPr>
              <a:t>diabete</a:t>
            </a:r>
            <a:r>
              <a:rPr lang="it-IT" sz="2800">
                <a:solidFill>
                  <a:srgbClr val="000000"/>
                </a:solidFill>
                <a:latin typeface="Arial" charset="0"/>
              </a:rPr>
              <a:t> è più presente </a:t>
            </a:r>
            <a:r>
              <a:rPr lang="it-IT" sz="2800" b="1">
                <a:solidFill>
                  <a:srgbClr val="000000"/>
                </a:solidFill>
                <a:latin typeface="Arial" charset="0"/>
              </a:rPr>
              <a:t>nei meno istruiti</a:t>
            </a: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539750" y="898525"/>
            <a:ext cx="828040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8138" indent="-338138"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it-IT">
                <a:solidFill>
                  <a:srgbClr val="17316B"/>
                </a:solidFill>
                <a:latin typeface="Arial" charset="0"/>
              </a:rPr>
              <a:t>Prevalenza di persone con diabete per livello di istruzione, standardizzata per sesso ed età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1913" y="2060575"/>
            <a:ext cx="6623050" cy="4049713"/>
            <a:chOff x="839" y="1298"/>
            <a:chExt cx="4172" cy="2551"/>
          </a:xfrm>
        </p:grpSpPr>
        <p:graphicFrame>
          <p:nvGraphicFramePr>
            <p:cNvPr id="4098" name="Object 5"/>
            <p:cNvGraphicFramePr>
              <a:graphicFrameLocks noChangeAspect="1"/>
            </p:cNvGraphicFramePr>
            <p:nvPr/>
          </p:nvGraphicFramePr>
          <p:xfrm>
            <a:off x="839" y="1298"/>
            <a:ext cx="4173" cy="2552"/>
          </p:xfrm>
          <a:graphic>
            <a:graphicData uri="http://schemas.openxmlformats.org/presentationml/2006/ole">
              <p:oleObj spid="_x0000_s4098" r:id="rId4" imgW="5886360" imgH="3600360" progId="">
                <p:embed/>
              </p:oleObj>
            </a:graphicData>
          </a:graphic>
        </p:graphicFrame>
        <p:sp>
          <p:nvSpPr>
            <p:cNvPr id="4104" name="Text Box 6"/>
            <p:cNvSpPr txBox="1">
              <a:spLocks noChangeArrowheads="1"/>
            </p:cNvSpPr>
            <p:nvPr/>
          </p:nvSpPr>
          <p:spPr bwMode="auto">
            <a:xfrm>
              <a:off x="839" y="1298"/>
              <a:ext cx="4173" cy="25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124075" y="6237288"/>
            <a:ext cx="5008563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17316B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17316B"/>
                </a:solidFill>
                <a:latin typeface="Verdana" pitchFamily="34" charset="0"/>
              </a:rPr>
              <a:t>Differenze statisticamente significative, p&lt;0.05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38319D-3E9F-4765-B00C-F7E5ED473265}" type="slidenum">
              <a:rPr lang="it-IT"/>
              <a:pPr/>
              <a:t>25</a:t>
            </a:fld>
            <a:endParaRPr lang="it-IT"/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468313" y="935038"/>
            <a:ext cx="8351837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8138" indent="-338138"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it-IT">
                <a:solidFill>
                  <a:srgbClr val="17316B"/>
                </a:solidFill>
                <a:latin typeface="Arial" charset="0"/>
              </a:rPr>
              <a:t>Prevalenza di persone con diabete per difficoltà economiche, standardizzata per sesso ed età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1371600" y="0"/>
            <a:ext cx="7772400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FFFF00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>
                <a:solidFill>
                  <a:srgbClr val="000000"/>
                </a:solidFill>
                <a:latin typeface="Verdana" pitchFamily="34" charset="0"/>
              </a:rPr>
              <a:t>Il </a:t>
            </a:r>
            <a:r>
              <a:rPr lang="it-IT" sz="2800" b="1">
                <a:solidFill>
                  <a:srgbClr val="000000"/>
                </a:solidFill>
                <a:latin typeface="Verdana" pitchFamily="34" charset="0"/>
              </a:rPr>
              <a:t>diabete </a:t>
            </a:r>
            <a:r>
              <a:rPr lang="it-IT" sz="2800">
                <a:solidFill>
                  <a:srgbClr val="000000"/>
                </a:solidFill>
                <a:latin typeface="Verdana" pitchFamily="34" charset="0"/>
              </a:rPr>
              <a:t>è più presente </a:t>
            </a:r>
            <a:r>
              <a:rPr lang="it-IT" sz="2800" b="1">
                <a:solidFill>
                  <a:srgbClr val="000000"/>
                </a:solidFill>
                <a:latin typeface="Verdana" pitchFamily="34" charset="0"/>
              </a:rPr>
              <a:t>nei più poveri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58888" y="1989138"/>
            <a:ext cx="6691312" cy="4090987"/>
            <a:chOff x="793" y="1253"/>
            <a:chExt cx="4215" cy="2577"/>
          </a:xfrm>
        </p:grpSpPr>
        <p:graphicFrame>
          <p:nvGraphicFramePr>
            <p:cNvPr id="5122" name="Object 5"/>
            <p:cNvGraphicFramePr>
              <a:graphicFrameLocks noChangeAspect="1"/>
            </p:cNvGraphicFramePr>
            <p:nvPr/>
          </p:nvGraphicFramePr>
          <p:xfrm>
            <a:off x="793" y="1253"/>
            <a:ext cx="4216" cy="2578"/>
          </p:xfrm>
          <a:graphic>
            <a:graphicData uri="http://schemas.openxmlformats.org/presentationml/2006/ole">
              <p:oleObj spid="_x0000_s5122" r:id="rId4" imgW="5886360" imgH="3600360" progId="">
                <p:embed/>
              </p:oleObj>
            </a:graphicData>
          </a:graphic>
        </p:graphicFrame>
        <p:sp>
          <p:nvSpPr>
            <p:cNvPr id="5128" name="Text Box 6"/>
            <p:cNvSpPr txBox="1">
              <a:spLocks noChangeArrowheads="1"/>
            </p:cNvSpPr>
            <p:nvPr/>
          </p:nvSpPr>
          <p:spPr bwMode="auto">
            <a:xfrm>
              <a:off x="793" y="1253"/>
              <a:ext cx="4216" cy="25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124075" y="6237288"/>
            <a:ext cx="5008563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17316B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17316B"/>
                </a:solidFill>
                <a:latin typeface="Verdana" pitchFamily="34" charset="0"/>
              </a:rPr>
              <a:t>Differenze statisticamente significative, p&lt;0.05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19275" y="9525"/>
            <a:ext cx="7315200" cy="1119188"/>
          </a:xfrm>
          <a:solidFill>
            <a:srgbClr val="FF822D"/>
          </a:solidFill>
          <a:ln w="19080">
            <a:solidFill>
              <a:srgbClr val="969696"/>
            </a:solidFill>
            <a:miter lim="800000"/>
          </a:ln>
        </p:spPr>
        <p:txBody>
          <a:bodyPr tIns="10800" bIns="10800"/>
          <a:lstStyle/>
          <a:p>
            <a:pPr eaLnBrk="1" hangingPunct="1">
              <a:buClr>
                <a:srgbClr val="F8F8F8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smtClean="0">
                <a:latin typeface="Tahoma" pitchFamily="34" charset="0"/>
                <a:cs typeface="Times New Roman" pitchFamily="18" charset="0"/>
              </a:rPr>
              <a:t>Diseguaglianze sociali  (5) </a:t>
            </a:r>
            <a:r>
              <a:rPr lang="en-GB" sz="2400" smtClean="0">
                <a:latin typeface="Tahoma" pitchFamily="34" charset="0"/>
                <a:cs typeface="Times New Roman" pitchFamily="18" charset="0"/>
              </a:rPr>
              <a:t>in relazione a diversi indicatori di salute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7950" y="1066800"/>
            <a:ext cx="8964613" cy="4068763"/>
            <a:chOff x="68" y="672"/>
            <a:chExt cx="5647" cy="2563"/>
          </a:xfrm>
        </p:grpSpPr>
        <p:sp>
          <p:nvSpPr>
            <p:cNvPr id="33798" name="Rectangle 4"/>
            <p:cNvSpPr>
              <a:spLocks noChangeArrowheads="1"/>
            </p:cNvSpPr>
            <p:nvPr/>
          </p:nvSpPr>
          <p:spPr bwMode="auto">
            <a:xfrm>
              <a:off x="3825" y="2526"/>
              <a:ext cx="945" cy="7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4D4D4D"/>
                  </a:solidFill>
                  <a:latin typeface="Tahoma" pitchFamily="34" charset="0"/>
                  <a:cs typeface="Tahoma" pitchFamily="34" charset="0"/>
                </a:rPr>
                <a:t>1.89</a:t>
              </a:r>
            </a:p>
          </p:txBody>
        </p:sp>
        <p:sp>
          <p:nvSpPr>
            <p:cNvPr id="33799" name="Rectangle 5"/>
            <p:cNvSpPr>
              <a:spLocks noChangeArrowheads="1"/>
            </p:cNvSpPr>
            <p:nvPr/>
          </p:nvSpPr>
          <p:spPr bwMode="auto">
            <a:xfrm>
              <a:off x="3825" y="1817"/>
              <a:ext cx="945" cy="7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4D4D4D"/>
                  </a:solidFill>
                  <a:latin typeface="Tahoma" pitchFamily="34" charset="0"/>
                  <a:cs typeface="Tahoma" pitchFamily="34" charset="0"/>
                </a:rPr>
                <a:t>1.34</a:t>
              </a:r>
            </a:p>
          </p:txBody>
        </p:sp>
        <p:sp>
          <p:nvSpPr>
            <p:cNvPr id="33800" name="Rectangle 6"/>
            <p:cNvSpPr>
              <a:spLocks noChangeArrowheads="1"/>
            </p:cNvSpPr>
            <p:nvPr/>
          </p:nvSpPr>
          <p:spPr bwMode="auto">
            <a:xfrm>
              <a:off x="3825" y="1305"/>
              <a:ext cx="945" cy="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4D4D4D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33801" name="Rectangle 7"/>
            <p:cNvSpPr>
              <a:spLocks noChangeArrowheads="1"/>
            </p:cNvSpPr>
            <p:nvPr/>
          </p:nvSpPr>
          <p:spPr bwMode="auto">
            <a:xfrm>
              <a:off x="3825" y="672"/>
              <a:ext cx="945" cy="633"/>
            </a:xfrm>
            <a:prstGeom prst="rect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4D4D4D"/>
                  </a:solidFill>
                  <a:latin typeface="Century Gothic" pitchFamily="34" charset="0"/>
                  <a:cs typeface="Times New Roman" pitchFamily="18" charset="0"/>
                </a:rPr>
                <a:t>Disabilità</a:t>
              </a:r>
            </a:p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4D4D4D"/>
                  </a:solidFill>
                  <a:latin typeface="Century Gothic" pitchFamily="34" charset="0"/>
                  <a:cs typeface="Times New Roman" pitchFamily="18" charset="0"/>
                </a:rPr>
                <a:t>(3)</a:t>
              </a:r>
              <a:r>
                <a:rPr lang="ar-SA" sz="2000" i="1">
                  <a:solidFill>
                    <a:srgbClr val="4D4D4D"/>
                  </a:solidFill>
                  <a:latin typeface="Century Gothic" pitchFamily="34" charset="0"/>
                  <a:cs typeface="Times New Roman" pitchFamily="18" charset="0"/>
                </a:rPr>
                <a:t>‏</a:t>
              </a:r>
              <a:endParaRPr lang="en-GB" sz="2000" i="1">
                <a:solidFill>
                  <a:srgbClr val="4D4D4D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33802" name="Rectangle 8"/>
            <p:cNvSpPr>
              <a:spLocks noChangeArrowheads="1"/>
            </p:cNvSpPr>
            <p:nvPr/>
          </p:nvSpPr>
          <p:spPr bwMode="auto">
            <a:xfrm>
              <a:off x="4770" y="2526"/>
              <a:ext cx="945" cy="7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4D4D4D"/>
                  </a:solidFill>
                  <a:latin typeface="Tahoma" pitchFamily="34" charset="0"/>
                  <a:cs typeface="Tahoma" pitchFamily="34" charset="0"/>
                </a:rPr>
                <a:t>1.34</a:t>
              </a:r>
            </a:p>
          </p:txBody>
        </p:sp>
        <p:sp>
          <p:nvSpPr>
            <p:cNvPr id="33803" name="Rectangle 9"/>
            <p:cNvSpPr>
              <a:spLocks noChangeArrowheads="1"/>
            </p:cNvSpPr>
            <p:nvPr/>
          </p:nvSpPr>
          <p:spPr bwMode="auto">
            <a:xfrm>
              <a:off x="2948" y="2526"/>
              <a:ext cx="877" cy="7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4D4D4D"/>
                  </a:solidFill>
                  <a:latin typeface="Tahoma" pitchFamily="34" charset="0"/>
                  <a:cs typeface="Tahoma" pitchFamily="34" charset="0"/>
                </a:rPr>
                <a:t>1.33</a:t>
              </a:r>
            </a:p>
          </p:txBody>
        </p:sp>
        <p:sp>
          <p:nvSpPr>
            <p:cNvPr id="33804" name="Rectangle 10"/>
            <p:cNvSpPr>
              <a:spLocks noChangeArrowheads="1"/>
            </p:cNvSpPr>
            <p:nvPr/>
          </p:nvSpPr>
          <p:spPr bwMode="auto">
            <a:xfrm>
              <a:off x="1931" y="2526"/>
              <a:ext cx="1017" cy="7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4D4D4D"/>
                  </a:solidFill>
                  <a:latin typeface="Tahoma" pitchFamily="34" charset="0"/>
                  <a:cs typeface="Tahoma" pitchFamily="34" charset="0"/>
                </a:rPr>
                <a:t>1.54</a:t>
              </a:r>
            </a:p>
          </p:txBody>
        </p:sp>
        <p:sp>
          <p:nvSpPr>
            <p:cNvPr id="33805" name="Rectangle 11"/>
            <p:cNvSpPr>
              <a:spLocks noChangeArrowheads="1"/>
            </p:cNvSpPr>
            <p:nvPr/>
          </p:nvSpPr>
          <p:spPr bwMode="auto">
            <a:xfrm>
              <a:off x="931" y="2526"/>
              <a:ext cx="1000" cy="7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2000" i="1">
                <a:solidFill>
                  <a:srgbClr val="4D4D4D"/>
                </a:solidFill>
                <a:latin typeface="Tahoma" pitchFamily="34" charset="0"/>
                <a:cs typeface="Tahoma" pitchFamily="34" charset="0"/>
              </a:endParaRPr>
            </a:p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4D4D4D"/>
                  </a:solidFill>
                  <a:latin typeface="Tahoma" pitchFamily="34" charset="0"/>
                  <a:cs typeface="Tahoma" pitchFamily="34" charset="0"/>
                </a:rPr>
                <a:t>1.24</a:t>
              </a:r>
            </a:p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2000" i="1">
                <a:solidFill>
                  <a:srgbClr val="4D4D4D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806" name="Rectangle 12"/>
            <p:cNvSpPr>
              <a:spLocks noChangeArrowheads="1"/>
            </p:cNvSpPr>
            <p:nvPr/>
          </p:nvSpPr>
          <p:spPr bwMode="auto">
            <a:xfrm>
              <a:off x="68" y="2526"/>
              <a:ext cx="863" cy="7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ts val="7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2800">
                  <a:solidFill>
                    <a:srgbClr val="5F5F5F"/>
                  </a:solidFill>
                </a:rPr>
                <a:t>Bassa </a:t>
              </a:r>
            </a:p>
          </p:txBody>
        </p:sp>
        <p:sp>
          <p:nvSpPr>
            <p:cNvPr id="33807" name="Rectangle 13"/>
            <p:cNvSpPr>
              <a:spLocks noChangeArrowheads="1"/>
            </p:cNvSpPr>
            <p:nvPr/>
          </p:nvSpPr>
          <p:spPr bwMode="auto">
            <a:xfrm>
              <a:off x="4770" y="1817"/>
              <a:ext cx="945" cy="7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4D4D4D"/>
                  </a:solidFill>
                  <a:latin typeface="Tahoma" pitchFamily="34" charset="0"/>
                  <a:cs typeface="Tahoma" pitchFamily="34" charset="0"/>
                </a:rPr>
                <a:t>1.18</a:t>
              </a:r>
            </a:p>
          </p:txBody>
        </p:sp>
        <p:sp>
          <p:nvSpPr>
            <p:cNvPr id="33808" name="Rectangle 14"/>
            <p:cNvSpPr>
              <a:spLocks noChangeArrowheads="1"/>
            </p:cNvSpPr>
            <p:nvPr/>
          </p:nvSpPr>
          <p:spPr bwMode="auto">
            <a:xfrm>
              <a:off x="2948" y="1817"/>
              <a:ext cx="877" cy="7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4D4D4D"/>
                  </a:solidFill>
                  <a:latin typeface="Tahoma" pitchFamily="34" charset="0"/>
                  <a:cs typeface="Tahoma" pitchFamily="34" charset="0"/>
                </a:rPr>
                <a:t>1.21</a:t>
              </a:r>
            </a:p>
          </p:txBody>
        </p:sp>
        <p:sp>
          <p:nvSpPr>
            <p:cNvPr id="33809" name="Rectangle 15"/>
            <p:cNvSpPr>
              <a:spLocks noChangeArrowheads="1"/>
            </p:cNvSpPr>
            <p:nvPr/>
          </p:nvSpPr>
          <p:spPr bwMode="auto">
            <a:xfrm>
              <a:off x="1931" y="1817"/>
              <a:ext cx="1017" cy="7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4D4D4D"/>
                  </a:solidFill>
                  <a:latin typeface="Tahoma" pitchFamily="34" charset="0"/>
                  <a:cs typeface="Tahoma" pitchFamily="34" charset="0"/>
                </a:rPr>
                <a:t>1.22</a:t>
              </a:r>
            </a:p>
          </p:txBody>
        </p:sp>
        <p:sp>
          <p:nvSpPr>
            <p:cNvPr id="33810" name="Rectangle 16"/>
            <p:cNvSpPr>
              <a:spLocks noChangeArrowheads="1"/>
            </p:cNvSpPr>
            <p:nvPr/>
          </p:nvSpPr>
          <p:spPr bwMode="auto">
            <a:xfrm>
              <a:off x="931" y="1817"/>
              <a:ext cx="1000" cy="7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2000" i="1">
                <a:solidFill>
                  <a:srgbClr val="4D4D4D"/>
                </a:solidFill>
                <a:latin typeface="Tahoma" pitchFamily="34" charset="0"/>
                <a:cs typeface="Tahoma" pitchFamily="34" charset="0"/>
              </a:endParaRPr>
            </a:p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4D4D4D"/>
                  </a:solidFill>
                  <a:latin typeface="Tahoma" pitchFamily="34" charset="0"/>
                  <a:cs typeface="Tahoma" pitchFamily="34" charset="0"/>
                </a:rPr>
                <a:t>1.18</a:t>
              </a:r>
            </a:p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2000" i="1">
                <a:solidFill>
                  <a:srgbClr val="4D4D4D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811" name="Rectangle 17"/>
            <p:cNvSpPr>
              <a:spLocks noChangeArrowheads="1"/>
            </p:cNvSpPr>
            <p:nvPr/>
          </p:nvSpPr>
          <p:spPr bwMode="auto">
            <a:xfrm>
              <a:off x="68" y="1817"/>
              <a:ext cx="863" cy="7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ts val="7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2800">
                  <a:solidFill>
                    <a:srgbClr val="5F5F5F"/>
                  </a:solidFill>
                </a:rPr>
                <a:t>Media </a:t>
              </a:r>
            </a:p>
          </p:txBody>
        </p:sp>
        <p:sp>
          <p:nvSpPr>
            <p:cNvPr id="33812" name="Rectangle 18"/>
            <p:cNvSpPr>
              <a:spLocks noChangeArrowheads="1"/>
            </p:cNvSpPr>
            <p:nvPr/>
          </p:nvSpPr>
          <p:spPr bwMode="auto">
            <a:xfrm>
              <a:off x="4770" y="1305"/>
              <a:ext cx="945" cy="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4D4D4D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33813" name="Rectangle 19"/>
            <p:cNvSpPr>
              <a:spLocks noChangeArrowheads="1"/>
            </p:cNvSpPr>
            <p:nvPr/>
          </p:nvSpPr>
          <p:spPr bwMode="auto">
            <a:xfrm>
              <a:off x="2948" y="1305"/>
              <a:ext cx="877" cy="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4D4D4D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33814" name="Rectangle 20"/>
            <p:cNvSpPr>
              <a:spLocks noChangeArrowheads="1"/>
            </p:cNvSpPr>
            <p:nvPr/>
          </p:nvSpPr>
          <p:spPr bwMode="auto">
            <a:xfrm>
              <a:off x="1931" y="1305"/>
              <a:ext cx="1017" cy="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4D4D4D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33815" name="Rectangle 21"/>
            <p:cNvSpPr>
              <a:spLocks noChangeArrowheads="1"/>
            </p:cNvSpPr>
            <p:nvPr/>
          </p:nvSpPr>
          <p:spPr bwMode="auto">
            <a:xfrm>
              <a:off x="931" y="1305"/>
              <a:ext cx="1000" cy="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4D4D4D"/>
                  </a:solidFill>
                  <a:latin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33816" name="Rectangle 22"/>
            <p:cNvSpPr>
              <a:spLocks noChangeArrowheads="1"/>
            </p:cNvSpPr>
            <p:nvPr/>
          </p:nvSpPr>
          <p:spPr bwMode="auto">
            <a:xfrm>
              <a:off x="68" y="1305"/>
              <a:ext cx="863" cy="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ts val="7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>
                  <a:solidFill>
                    <a:srgbClr val="5F5F5F"/>
                  </a:solidFill>
                </a:rPr>
                <a:t>Alta </a:t>
              </a:r>
            </a:p>
          </p:txBody>
        </p:sp>
        <p:sp>
          <p:nvSpPr>
            <p:cNvPr id="33817" name="Rectangle 23"/>
            <p:cNvSpPr>
              <a:spLocks noChangeArrowheads="1"/>
            </p:cNvSpPr>
            <p:nvPr/>
          </p:nvSpPr>
          <p:spPr bwMode="auto">
            <a:xfrm>
              <a:off x="4770" y="672"/>
              <a:ext cx="945" cy="633"/>
            </a:xfrm>
            <a:prstGeom prst="rect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4D4D4D"/>
                  </a:solidFill>
                  <a:latin typeface="Century Gothic" pitchFamily="34" charset="0"/>
                  <a:cs typeface="Times New Roman" pitchFamily="18" charset="0"/>
                </a:rPr>
                <a:t>Mortalità </a:t>
              </a:r>
              <a:r>
                <a:rPr lang="en-GB" sz="1600" i="1">
                  <a:solidFill>
                    <a:srgbClr val="4D4D4D"/>
                  </a:solidFill>
                  <a:latin typeface="Century Gothic" pitchFamily="34" charset="0"/>
                  <a:cs typeface="Times New Roman" pitchFamily="18" charset="0"/>
                </a:rPr>
                <a:t> </a:t>
              </a:r>
              <a:r>
                <a:rPr lang="en-GB" sz="2000" i="1">
                  <a:solidFill>
                    <a:srgbClr val="4D4D4D"/>
                  </a:solidFill>
                  <a:latin typeface="Century Gothic" pitchFamily="34" charset="0"/>
                  <a:cs typeface="Times New Roman" pitchFamily="18" charset="0"/>
                </a:rPr>
                <a:t>(4)</a:t>
              </a:r>
              <a:r>
                <a:rPr lang="ar-SA" sz="2000" i="1">
                  <a:solidFill>
                    <a:srgbClr val="4D4D4D"/>
                  </a:solidFill>
                  <a:latin typeface="Century Gothic" pitchFamily="34" charset="0"/>
                  <a:cs typeface="Times New Roman" pitchFamily="18" charset="0"/>
                </a:rPr>
                <a:t>‏</a:t>
              </a:r>
              <a:endParaRPr lang="en-GB" sz="2000" i="1">
                <a:solidFill>
                  <a:srgbClr val="4D4D4D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33818" name="Rectangle 24"/>
            <p:cNvSpPr>
              <a:spLocks noChangeArrowheads="1"/>
            </p:cNvSpPr>
            <p:nvPr/>
          </p:nvSpPr>
          <p:spPr bwMode="auto">
            <a:xfrm>
              <a:off x="2948" y="672"/>
              <a:ext cx="877" cy="633"/>
            </a:xfrm>
            <a:prstGeom prst="rect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4D4D4D"/>
                  </a:solidFill>
                  <a:latin typeface="Century Gothic" pitchFamily="34" charset="0"/>
                  <a:cs typeface="Times New Roman" pitchFamily="18" charset="0"/>
                </a:rPr>
                <a:t>Salute percepita  (3)</a:t>
              </a:r>
              <a:r>
                <a:rPr lang="ar-SA" sz="2000" i="1">
                  <a:solidFill>
                    <a:srgbClr val="4D4D4D"/>
                  </a:solidFill>
                  <a:latin typeface="Century Gothic" pitchFamily="34" charset="0"/>
                  <a:cs typeface="Times New Roman" pitchFamily="18" charset="0"/>
                </a:rPr>
                <a:t>‏</a:t>
              </a:r>
              <a:endParaRPr lang="en-GB" sz="2000" i="1">
                <a:solidFill>
                  <a:srgbClr val="4D4D4D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33819" name="Rectangle 25"/>
            <p:cNvSpPr>
              <a:spLocks noChangeArrowheads="1"/>
            </p:cNvSpPr>
            <p:nvPr/>
          </p:nvSpPr>
          <p:spPr bwMode="auto">
            <a:xfrm>
              <a:off x="1931" y="672"/>
              <a:ext cx="1017" cy="633"/>
            </a:xfrm>
            <a:prstGeom prst="rect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2000" i="1">
                  <a:solidFill>
                    <a:srgbClr val="4D4D4D"/>
                  </a:solidFill>
                  <a:latin typeface="Century Gothic" pitchFamily="34" charset="0"/>
                  <a:cs typeface="Times New Roman" pitchFamily="18" charset="0"/>
                </a:rPr>
                <a:t>Diabete (2)</a:t>
              </a:r>
              <a:r>
                <a:rPr lang="ar-SA" sz="2000" i="1">
                  <a:solidFill>
                    <a:srgbClr val="4D4D4D"/>
                  </a:solidFill>
                  <a:latin typeface="Century Gothic" pitchFamily="34" charset="0"/>
                  <a:cs typeface="Times New Roman" pitchFamily="18" charset="0"/>
                </a:rPr>
                <a:t>‏</a:t>
              </a:r>
              <a:endParaRPr lang="it-IT" sz="2000" i="1">
                <a:solidFill>
                  <a:srgbClr val="4D4D4D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33820" name="Rectangle 26"/>
            <p:cNvSpPr>
              <a:spLocks noChangeArrowheads="1"/>
            </p:cNvSpPr>
            <p:nvPr/>
          </p:nvSpPr>
          <p:spPr bwMode="auto">
            <a:xfrm>
              <a:off x="931" y="672"/>
              <a:ext cx="1000" cy="633"/>
            </a:xfrm>
            <a:prstGeom prst="rect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sz="2000" i="1">
                  <a:solidFill>
                    <a:srgbClr val="4D4D4D"/>
                  </a:solidFill>
                  <a:latin typeface="Century Gothic" pitchFamily="34" charset="0"/>
                </a:rPr>
                <a:t>Infarto (1)</a:t>
              </a:r>
              <a:r>
                <a:rPr lang="ar-SA" sz="2000" i="1">
                  <a:solidFill>
                    <a:srgbClr val="4D4D4D"/>
                  </a:solidFill>
                  <a:latin typeface="Century Gothic" pitchFamily="34" charset="0"/>
                  <a:cs typeface="Arial" charset="0"/>
                </a:rPr>
                <a:t>‏</a:t>
              </a:r>
              <a:endParaRPr lang="it-IT" sz="2000" i="1">
                <a:solidFill>
                  <a:srgbClr val="4D4D4D"/>
                </a:solidFill>
                <a:latin typeface="Century Gothic" pitchFamily="34" charset="0"/>
              </a:endParaRPr>
            </a:p>
          </p:txBody>
        </p:sp>
        <p:sp>
          <p:nvSpPr>
            <p:cNvPr id="33821" name="Rectangle 27"/>
            <p:cNvSpPr>
              <a:spLocks noChangeArrowheads="1"/>
            </p:cNvSpPr>
            <p:nvPr/>
          </p:nvSpPr>
          <p:spPr bwMode="auto">
            <a:xfrm>
              <a:off x="68" y="672"/>
              <a:ext cx="863" cy="633"/>
            </a:xfrm>
            <a:prstGeom prst="rect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ts val="500"/>
                </a:spcBef>
                <a:buClr>
                  <a:srgbClr val="FFCC00"/>
                </a:buClr>
                <a:buSzPct val="10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i="1">
                  <a:solidFill>
                    <a:srgbClr val="4D4D4D"/>
                  </a:solidFill>
                  <a:latin typeface="Century Gothic" pitchFamily="34" charset="0"/>
                </a:rPr>
                <a:t>Istruzione </a:t>
              </a:r>
            </a:p>
          </p:txBody>
        </p:sp>
        <p:sp>
          <p:nvSpPr>
            <p:cNvPr id="33822" name="Line 28"/>
            <p:cNvSpPr>
              <a:spLocks noChangeShapeType="1"/>
            </p:cNvSpPr>
            <p:nvPr/>
          </p:nvSpPr>
          <p:spPr bwMode="auto">
            <a:xfrm>
              <a:off x="68" y="672"/>
              <a:ext cx="5647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3" name="Line 29"/>
            <p:cNvSpPr>
              <a:spLocks noChangeShapeType="1"/>
            </p:cNvSpPr>
            <p:nvPr/>
          </p:nvSpPr>
          <p:spPr bwMode="auto">
            <a:xfrm>
              <a:off x="68" y="1305"/>
              <a:ext cx="5647" cy="1"/>
            </a:xfrm>
            <a:prstGeom prst="line">
              <a:avLst/>
            </a:prstGeom>
            <a:noFill/>
            <a:ln w="1260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4" name="Line 30"/>
            <p:cNvSpPr>
              <a:spLocks noChangeShapeType="1"/>
            </p:cNvSpPr>
            <p:nvPr/>
          </p:nvSpPr>
          <p:spPr bwMode="auto">
            <a:xfrm>
              <a:off x="68" y="1817"/>
              <a:ext cx="5647" cy="1"/>
            </a:xfrm>
            <a:prstGeom prst="line">
              <a:avLst/>
            </a:prstGeom>
            <a:noFill/>
            <a:ln w="1260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5" name="Line 31"/>
            <p:cNvSpPr>
              <a:spLocks noChangeShapeType="1"/>
            </p:cNvSpPr>
            <p:nvPr/>
          </p:nvSpPr>
          <p:spPr bwMode="auto">
            <a:xfrm>
              <a:off x="68" y="2526"/>
              <a:ext cx="5647" cy="1"/>
            </a:xfrm>
            <a:prstGeom prst="line">
              <a:avLst/>
            </a:prstGeom>
            <a:noFill/>
            <a:ln w="1260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6" name="Line 32"/>
            <p:cNvSpPr>
              <a:spLocks noChangeShapeType="1"/>
            </p:cNvSpPr>
            <p:nvPr/>
          </p:nvSpPr>
          <p:spPr bwMode="auto">
            <a:xfrm>
              <a:off x="68" y="3235"/>
              <a:ext cx="5647" cy="1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7" name="Line 33"/>
            <p:cNvSpPr>
              <a:spLocks noChangeShapeType="1"/>
            </p:cNvSpPr>
            <p:nvPr/>
          </p:nvSpPr>
          <p:spPr bwMode="auto">
            <a:xfrm>
              <a:off x="68" y="672"/>
              <a:ext cx="1" cy="2563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8" name="Line 34"/>
            <p:cNvSpPr>
              <a:spLocks noChangeShapeType="1"/>
            </p:cNvSpPr>
            <p:nvPr/>
          </p:nvSpPr>
          <p:spPr bwMode="auto">
            <a:xfrm>
              <a:off x="931" y="672"/>
              <a:ext cx="1" cy="2563"/>
            </a:xfrm>
            <a:prstGeom prst="line">
              <a:avLst/>
            </a:prstGeom>
            <a:noFill/>
            <a:ln w="1260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29" name="Line 35"/>
            <p:cNvSpPr>
              <a:spLocks noChangeShapeType="1"/>
            </p:cNvSpPr>
            <p:nvPr/>
          </p:nvSpPr>
          <p:spPr bwMode="auto">
            <a:xfrm>
              <a:off x="1931" y="672"/>
              <a:ext cx="1" cy="2563"/>
            </a:xfrm>
            <a:prstGeom prst="line">
              <a:avLst/>
            </a:prstGeom>
            <a:noFill/>
            <a:ln w="1260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30" name="Line 36"/>
            <p:cNvSpPr>
              <a:spLocks noChangeShapeType="1"/>
            </p:cNvSpPr>
            <p:nvPr/>
          </p:nvSpPr>
          <p:spPr bwMode="auto">
            <a:xfrm>
              <a:off x="2948" y="672"/>
              <a:ext cx="1" cy="2563"/>
            </a:xfrm>
            <a:prstGeom prst="line">
              <a:avLst/>
            </a:prstGeom>
            <a:noFill/>
            <a:ln w="1260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31" name="Line 37"/>
            <p:cNvSpPr>
              <a:spLocks noChangeShapeType="1"/>
            </p:cNvSpPr>
            <p:nvPr/>
          </p:nvSpPr>
          <p:spPr bwMode="auto">
            <a:xfrm>
              <a:off x="3825" y="672"/>
              <a:ext cx="1" cy="2563"/>
            </a:xfrm>
            <a:prstGeom prst="line">
              <a:avLst/>
            </a:prstGeom>
            <a:noFill/>
            <a:ln w="1260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32" name="Line 38"/>
            <p:cNvSpPr>
              <a:spLocks noChangeShapeType="1"/>
            </p:cNvSpPr>
            <p:nvPr/>
          </p:nvSpPr>
          <p:spPr bwMode="auto">
            <a:xfrm>
              <a:off x="5715" y="672"/>
              <a:ext cx="1" cy="2563"/>
            </a:xfrm>
            <a:prstGeom prst="line">
              <a:avLst/>
            </a:prstGeom>
            <a:noFill/>
            <a:ln w="2844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33" name="Line 39"/>
            <p:cNvSpPr>
              <a:spLocks noChangeShapeType="1"/>
            </p:cNvSpPr>
            <p:nvPr/>
          </p:nvSpPr>
          <p:spPr bwMode="auto">
            <a:xfrm>
              <a:off x="4770" y="672"/>
              <a:ext cx="1" cy="2563"/>
            </a:xfrm>
            <a:prstGeom prst="line">
              <a:avLst/>
            </a:prstGeom>
            <a:noFill/>
            <a:ln w="12600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3796" name="Text Box 40"/>
          <p:cNvSpPr txBox="1">
            <a:spLocks noChangeArrowheads="1"/>
          </p:cNvSpPr>
          <p:nvPr/>
        </p:nvSpPr>
        <p:spPr bwMode="auto">
          <a:xfrm>
            <a:off x="-65088" y="5197475"/>
            <a:ext cx="9209088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96969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aseline="30000">
                <a:solidFill>
                  <a:srgbClr val="969696"/>
                </a:solidFill>
              </a:rPr>
              <a:t>1</a:t>
            </a:r>
            <a:r>
              <a:rPr lang="it-IT" sz="1600">
                <a:solidFill>
                  <a:srgbClr val="969696"/>
                </a:solidFill>
              </a:rPr>
              <a:t> </a:t>
            </a:r>
            <a:r>
              <a:rPr lang="it-IT" sz="1400">
                <a:solidFill>
                  <a:srgbClr val="969696"/>
                </a:solidFill>
                <a:latin typeface="Tahoma" pitchFamily="34" charset="0"/>
              </a:rPr>
              <a:t>Torino 2000-2004, aggiustato per età, sesso, area di nascita, reddito, status, area (</a:t>
            </a:r>
            <a:r>
              <a:rPr lang="it-IT" sz="1400" i="1">
                <a:solidFill>
                  <a:srgbClr val="969696"/>
                </a:solidFill>
                <a:latin typeface="Tahoma" pitchFamily="34" charset="0"/>
              </a:rPr>
              <a:t>Petrelli, 2006</a:t>
            </a:r>
            <a:r>
              <a:rPr lang="it-IT" sz="1400">
                <a:solidFill>
                  <a:srgbClr val="969696"/>
                </a:solidFill>
                <a:latin typeface="Tahoma" pitchFamily="34" charset="0"/>
              </a:rPr>
              <a:t>)</a:t>
            </a:r>
            <a:r>
              <a:rPr lang="ar-SA" sz="1400">
                <a:solidFill>
                  <a:srgbClr val="969696"/>
                </a:solidFill>
                <a:latin typeface="Tahoma" pitchFamily="34" charset="0"/>
                <a:cs typeface="Arial" charset="0"/>
              </a:rPr>
              <a:t>‏</a:t>
            </a:r>
            <a:endParaRPr lang="it-IT" sz="1400">
              <a:solidFill>
                <a:srgbClr val="969696"/>
              </a:solidFill>
              <a:latin typeface="Tahoma" pitchFamily="34" charset="0"/>
            </a:endParaRPr>
          </a:p>
          <a:p>
            <a:pPr>
              <a:buClr>
                <a:srgbClr val="969696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aseline="30000">
                <a:solidFill>
                  <a:srgbClr val="969696"/>
                </a:solidFill>
                <a:latin typeface="Tahoma" pitchFamily="34" charset="0"/>
              </a:rPr>
              <a:t>2</a:t>
            </a:r>
            <a:r>
              <a:rPr lang="it-IT" sz="1400">
                <a:solidFill>
                  <a:srgbClr val="969696"/>
                </a:solidFill>
                <a:latin typeface="Tahoma" pitchFamily="34" charset="0"/>
              </a:rPr>
              <a:t> Torino 2000-2004, aggiustato per età, sesso e reddito (</a:t>
            </a:r>
            <a:r>
              <a:rPr lang="it-IT" sz="1400" i="1">
                <a:solidFill>
                  <a:srgbClr val="969696"/>
                </a:solidFill>
                <a:latin typeface="Tahoma" pitchFamily="34" charset="0"/>
              </a:rPr>
              <a:t>Gnavi, 2007</a:t>
            </a:r>
            <a:r>
              <a:rPr lang="it-IT" sz="1400">
                <a:solidFill>
                  <a:srgbClr val="969696"/>
                </a:solidFill>
                <a:latin typeface="Tahoma" pitchFamily="34" charset="0"/>
              </a:rPr>
              <a:t>)</a:t>
            </a:r>
            <a:r>
              <a:rPr lang="ar-SA" sz="1400">
                <a:solidFill>
                  <a:srgbClr val="969696"/>
                </a:solidFill>
                <a:latin typeface="Tahoma" pitchFamily="34" charset="0"/>
                <a:cs typeface="Arial" charset="0"/>
              </a:rPr>
              <a:t>‏</a:t>
            </a:r>
            <a:endParaRPr lang="it-IT" sz="1400">
              <a:solidFill>
                <a:srgbClr val="969696"/>
              </a:solidFill>
              <a:latin typeface="Tahoma" pitchFamily="34" charset="0"/>
            </a:endParaRPr>
          </a:p>
          <a:p>
            <a:pPr>
              <a:buClr>
                <a:srgbClr val="969696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aseline="30000">
                <a:solidFill>
                  <a:srgbClr val="969696"/>
                </a:solidFill>
                <a:latin typeface="Tahoma" pitchFamily="34" charset="0"/>
              </a:rPr>
              <a:t>3</a:t>
            </a:r>
            <a:r>
              <a:rPr lang="it-IT" sz="1400">
                <a:solidFill>
                  <a:srgbClr val="969696"/>
                </a:solidFill>
                <a:latin typeface="Tahoma" pitchFamily="34" charset="0"/>
              </a:rPr>
              <a:t> Italia 2005, aggiustato per età, sesso, casa, reddito, tipologia familiare,  residenza  (</a:t>
            </a:r>
            <a:r>
              <a:rPr lang="it-IT" sz="1400" i="1">
                <a:solidFill>
                  <a:srgbClr val="969696"/>
                </a:solidFill>
                <a:latin typeface="Tahoma" pitchFamily="34" charset="0"/>
              </a:rPr>
              <a:t>Costa, 2009</a:t>
            </a:r>
            <a:r>
              <a:rPr lang="it-IT" sz="1400">
                <a:solidFill>
                  <a:srgbClr val="969696"/>
                </a:solidFill>
                <a:latin typeface="Tahoma" pitchFamily="34" charset="0"/>
              </a:rPr>
              <a:t>)</a:t>
            </a:r>
            <a:r>
              <a:rPr lang="ar-SA" sz="1400">
                <a:solidFill>
                  <a:srgbClr val="969696"/>
                </a:solidFill>
                <a:latin typeface="Tahoma" pitchFamily="34" charset="0"/>
                <a:cs typeface="Arial" charset="0"/>
              </a:rPr>
              <a:t>‏</a:t>
            </a:r>
            <a:endParaRPr lang="it-IT" sz="1400">
              <a:solidFill>
                <a:srgbClr val="969696"/>
              </a:solidFill>
              <a:latin typeface="Tahoma" pitchFamily="34" charset="0"/>
            </a:endParaRPr>
          </a:p>
          <a:p>
            <a:pPr>
              <a:buClr>
                <a:srgbClr val="969696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aseline="30000">
                <a:solidFill>
                  <a:srgbClr val="969696"/>
                </a:solidFill>
                <a:latin typeface="Tahoma" pitchFamily="34" charset="0"/>
              </a:rPr>
              <a:t>4</a:t>
            </a:r>
            <a:r>
              <a:rPr lang="it-IT" sz="1400">
                <a:solidFill>
                  <a:srgbClr val="969696"/>
                </a:solidFill>
                <a:latin typeface="Tahoma" pitchFamily="34" charset="0"/>
              </a:rPr>
              <a:t> Torino 2000-2004, aggiustato per età, sesso,qualità casa, area di nascita, periodo di calendario (</a:t>
            </a:r>
            <a:r>
              <a:rPr lang="it-IT" sz="1400" i="1">
                <a:solidFill>
                  <a:srgbClr val="969696"/>
                </a:solidFill>
                <a:latin typeface="Tahoma" pitchFamily="34" charset="0"/>
              </a:rPr>
              <a:t>Marinacci, 2004</a:t>
            </a:r>
            <a:r>
              <a:rPr lang="it-IT" sz="1400">
                <a:solidFill>
                  <a:srgbClr val="969696"/>
                </a:solidFill>
                <a:latin typeface="Tahoma" pitchFamily="34" charset="0"/>
              </a:rPr>
              <a:t>)</a:t>
            </a:r>
            <a:r>
              <a:rPr lang="ar-SA" sz="1400">
                <a:solidFill>
                  <a:srgbClr val="969696"/>
                </a:solidFill>
                <a:latin typeface="Tahoma" pitchFamily="34" charset="0"/>
                <a:cs typeface="Arial" charset="0"/>
              </a:rPr>
              <a:t>‏</a:t>
            </a:r>
            <a:endParaRPr lang="it-IT" sz="1400">
              <a:solidFill>
                <a:srgbClr val="969696"/>
              </a:solidFill>
              <a:latin typeface="Tahoma" pitchFamily="34" charset="0"/>
            </a:endParaRPr>
          </a:p>
          <a:p>
            <a:pPr>
              <a:buClr>
                <a:srgbClr val="969696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baseline="30000">
                <a:solidFill>
                  <a:srgbClr val="969696"/>
                </a:solidFill>
                <a:latin typeface="Tahoma" pitchFamily="34" charset="0"/>
              </a:rPr>
              <a:t>5</a:t>
            </a:r>
            <a:r>
              <a:rPr lang="it-IT" sz="1400">
                <a:solidFill>
                  <a:srgbClr val="969696"/>
                </a:solidFill>
                <a:latin typeface="Tahoma" pitchFamily="34" charset="0"/>
              </a:rPr>
              <a:t> tutte le differenze sono statisticamente significative (</a:t>
            </a:r>
            <a:r>
              <a:rPr lang="it-IT" sz="1400" i="1">
                <a:solidFill>
                  <a:srgbClr val="969696"/>
                </a:solidFill>
                <a:latin typeface="Tahoma" pitchFamily="34" charset="0"/>
              </a:rPr>
              <a:t>p&lt;0,05</a:t>
            </a:r>
            <a:r>
              <a:rPr lang="it-IT" sz="1400">
                <a:solidFill>
                  <a:srgbClr val="969696"/>
                </a:solidFill>
                <a:latin typeface="Tahoma" pitchFamily="34" charset="0"/>
              </a:rPr>
              <a:t>)</a:t>
            </a:r>
            <a:r>
              <a:rPr lang="ar-SA" sz="1400">
                <a:solidFill>
                  <a:srgbClr val="969696"/>
                </a:solidFill>
                <a:latin typeface="Tahoma" pitchFamily="34" charset="0"/>
                <a:cs typeface="Arial" charset="0"/>
              </a:rPr>
              <a:t>‏</a:t>
            </a:r>
            <a:endParaRPr lang="it-IT" sz="1400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33797" name="Text Box 41"/>
          <p:cNvSpPr txBox="1">
            <a:spLocks noChangeArrowheads="1"/>
          </p:cNvSpPr>
          <p:nvPr/>
        </p:nvSpPr>
        <p:spPr bwMode="auto">
          <a:xfrm>
            <a:off x="5292725" y="6381750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sz="1800">
                <a:solidFill>
                  <a:schemeClr val="tx1"/>
                </a:solidFill>
                <a:latin typeface="Arial" charset="0"/>
              </a:rPr>
              <a:t>Fonte diapo : G. Costa - Torino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rgbClr val="FF99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b="1" i="1" smtClean="0">
                <a:solidFill>
                  <a:srgbClr val="FF9900"/>
                </a:solidFill>
              </a:rPr>
              <a:t>Le disuguaglianze nella salute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2008188"/>
            <a:ext cx="6699250" cy="4049712"/>
          </a:xfrm>
        </p:spPr>
        <p:txBody>
          <a:bodyPr>
            <a:normAutofit lnSpcReduction="10000"/>
          </a:bodyPr>
          <a:lstStyle/>
          <a:p>
            <a:pPr marL="334963" indent="-334963" eaLnBrk="1" hangingPunct="1">
              <a:spcBef>
                <a:spcPts val="6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mtClean="0"/>
              <a:t>Le </a:t>
            </a:r>
            <a:r>
              <a:rPr lang="it-IT" b="1" i="1" smtClean="0"/>
              <a:t>differenze</a:t>
            </a:r>
            <a:r>
              <a:rPr lang="it-IT" b="1" smtClean="0"/>
              <a:t> </a:t>
            </a:r>
            <a:r>
              <a:rPr lang="it-IT" smtClean="0"/>
              <a:t>nella salute generate da differenza di reddito/posizione sociale possono essere definite a buona ragione </a:t>
            </a:r>
            <a:r>
              <a:rPr lang="it-IT" b="1" i="1" smtClean="0"/>
              <a:t>disuguaglianze,</a:t>
            </a:r>
            <a:r>
              <a:rPr lang="it-IT" i="1" smtClean="0"/>
              <a:t> </a:t>
            </a:r>
            <a:r>
              <a:rPr lang="it-IT" smtClean="0"/>
              <a:t>perchè evitabili, e in molti casi inique e ingiuste.</a:t>
            </a:r>
          </a:p>
          <a:p>
            <a:pPr marL="334963" indent="-334963" eaLnBrk="1" hangingPunct="1">
              <a:spcBef>
                <a:spcPts val="60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it-IT" smtClean="0"/>
          </a:p>
          <a:p>
            <a:pPr marL="334963" indent="-334963" eaLnBrk="1" hangingPunct="1">
              <a:spcBef>
                <a:spcPts val="300"/>
              </a:spcBef>
              <a:buFont typeface="Bookman Old Style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smtClean="0">
                <a:latin typeface="Bookman Old Style" pitchFamily="18" charset="0"/>
              </a:rPr>
              <a:t>M. Whitehead, The concepts and principles of equity and health, WHO, Regional Office for Europe, Copenhagen, 2000.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8277225" cy="1470025"/>
          </a:xfrm>
        </p:spPr>
        <p:txBody>
          <a:bodyPr/>
          <a:lstStyle/>
          <a:p>
            <a:pPr algn="r" eaLnBrk="1" hangingPunct="1">
              <a:buClr>
                <a:srgbClr val="4E3B30"/>
              </a:buClr>
              <a:buSzTx/>
              <a:buFont typeface="Franklin Gothic Medium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smtClean="0">
                <a:latin typeface="Franklin Gothic Medium" pitchFamily="34" charset="0"/>
              </a:rPr>
              <a:t>Diversi si nasce, disuguali si diventa</a:t>
            </a:r>
            <a:r>
              <a:rPr lang="it-IT" sz="3600" smtClean="0">
                <a:latin typeface="Franklin Gothic Medium" pitchFamily="34" charset="0"/>
              </a:rPr>
              <a:t> </a:t>
            </a:r>
            <a:r>
              <a:rPr lang="it-IT" sz="2000" smtClean="0">
                <a:latin typeface="Franklin Gothic Medium" pitchFamily="34" charset="0"/>
              </a:rPr>
              <a:t>(Sennet, 2003)‏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2852738"/>
            <a:ext cx="3887787" cy="2786062"/>
          </a:xfrm>
        </p:spPr>
        <p:txBody>
          <a:bodyPr/>
          <a:lstStyle/>
          <a:p>
            <a:pPr marL="0" indent="0" algn="ctr" eaLnBrk="1" hangingPunct="1"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mtClean="0"/>
              <a:t>Siamo tutti diversi, ma ci sono differenze </a:t>
            </a:r>
            <a:r>
              <a:rPr lang="it-IT" b="1" smtClean="0"/>
              <a:t>evitabili ed ingiuste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38" y="1668463"/>
            <a:ext cx="4189412" cy="427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4000" smtClean="0"/>
              <a:t>Gli interventi possono non essere adatti per tutti, a chi ci rivolgiamo? </a:t>
            </a:r>
            <a:br>
              <a:rPr lang="it-IT" sz="4000" smtClean="0"/>
            </a:br>
            <a:r>
              <a:rPr lang="it-IT" sz="4000" smtClean="0"/>
              <a:t/>
            </a:r>
            <a:br>
              <a:rPr lang="it-IT" sz="4000" smtClean="0"/>
            </a:br>
            <a:r>
              <a:rPr lang="it-IT" sz="4000" smtClean="0"/>
              <a:t>Stiamo aiutando chi ne ha più bisogno?</a:t>
            </a:r>
            <a:br>
              <a:rPr lang="it-IT" sz="4000" smtClean="0"/>
            </a:br>
            <a:endParaRPr lang="it-IT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programma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400" smtClean="0"/>
              <a:t>  Evoluzione del concetto di salute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 Determinanti di salute e disuguaglianze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·Educazione sanitaria, educazione alla salute, promozione della  salute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·Metodi e strumenti operativi per la progettazione efficace di interventi di promozione di stili di vita salutari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· Buone pratiche per la promozione dell’Attività fisica.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· Discussione su applicabilità nella realtà locale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 </a:t>
            </a:r>
            <a:br>
              <a:rPr lang="it-IT" sz="2400" smtClean="0"/>
            </a:br>
            <a:endParaRPr lang="it-IT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6175" y="538163"/>
            <a:ext cx="4289425" cy="2397125"/>
          </a:xfrm>
        </p:spPr>
        <p:txBody>
          <a:bodyPr anchor="b"/>
          <a:lstStyle/>
          <a:p>
            <a:pPr eaLnBrk="1" hangingPunct="1">
              <a:lnSpc>
                <a:spcPct val="180000"/>
              </a:lnSpc>
              <a:buClr>
                <a:srgbClr val="6666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5400" b="1" smtClean="0"/>
              <a:t>Domande?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133600"/>
            <a:ext cx="3717925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38916" name="Picture 5" descr="Auto-contromano-autostrada-con-frec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766050" cy="1136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smtClean="0"/>
              <a:t>Scorretta percezione dell’attività fisica praticata Emilia-Romagna, 2007-09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773238"/>
            <a:ext cx="8194675" cy="4541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0812" cy="1433513"/>
          </a:xfrm>
        </p:spPr>
        <p:txBody>
          <a:bodyPr/>
          <a:lstStyle/>
          <a:p>
            <a:pPr eaLnBrk="1" hangingPunct="1"/>
            <a:r>
              <a:rPr lang="it-IT" sz="2400" smtClean="0"/>
              <a:t>MODELLO TRANS TEORICO DEL CAMBIAMENTO</a:t>
            </a:r>
            <a:br>
              <a:rPr lang="it-IT" sz="2400" smtClean="0"/>
            </a:br>
            <a:r>
              <a:rPr lang="it-IT" sz="2400" smtClean="0"/>
              <a:t>(Prochaska-Di Clemente)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379538"/>
            <a:ext cx="7272337" cy="5227637"/>
          </a:xfrm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187450" y="6308725"/>
            <a:ext cx="1819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1000">
                <a:solidFill>
                  <a:schemeClr val="tx1"/>
                </a:solidFill>
                <a:latin typeface="Arial" charset="0"/>
              </a:rPr>
              <a:t>PRECONTEMPLAZIONE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348038" y="6308725"/>
            <a:ext cx="1819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1000">
                <a:solidFill>
                  <a:schemeClr val="tx1"/>
                </a:solidFill>
                <a:latin typeface="Arial" charset="0"/>
              </a:rPr>
              <a:t>CONTEMPLAZIONE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692275" y="2781300"/>
            <a:ext cx="1819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1000">
                <a:solidFill>
                  <a:schemeClr val="tx1"/>
                </a:solidFill>
                <a:latin typeface="Arial" charset="0"/>
              </a:rPr>
              <a:t>DETERMINAZIONE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219700" y="1844675"/>
            <a:ext cx="1387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1000">
                <a:solidFill>
                  <a:schemeClr val="tx1"/>
                </a:solidFill>
                <a:latin typeface="Arial" charset="0"/>
              </a:rPr>
              <a:t>AZIONE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787900" y="5229225"/>
            <a:ext cx="1819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1000">
                <a:solidFill>
                  <a:schemeClr val="tx1"/>
                </a:solidFill>
                <a:latin typeface="Arial" charset="0"/>
              </a:rPr>
              <a:t>MANTENIMENTO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7324725" y="5661025"/>
            <a:ext cx="1819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1000">
                <a:solidFill>
                  <a:schemeClr val="tx1"/>
                </a:solidFill>
                <a:latin typeface="Arial" charset="0"/>
              </a:rPr>
              <a:t>RICADUTA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7324725" y="3860800"/>
            <a:ext cx="1819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sz="1000">
                <a:solidFill>
                  <a:schemeClr val="tx1"/>
                </a:solidFill>
                <a:latin typeface="Arial" charset="0"/>
              </a:rPr>
              <a:t>USCITA DEFINITIVA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4000" smtClean="0"/>
              <a:t>Gli interventi possono non essere adatti per tutti, a chi ci rivolgiamo? </a:t>
            </a:r>
            <a:br>
              <a:rPr lang="it-IT" sz="4000" smtClean="0"/>
            </a:br>
            <a:r>
              <a:rPr lang="it-IT" sz="4000" smtClean="0"/>
              <a:t/>
            </a:r>
            <a:br>
              <a:rPr lang="it-IT" sz="4000" smtClean="0"/>
            </a:br>
            <a:r>
              <a:rPr lang="it-IT" sz="4000" smtClean="0"/>
              <a:t>Quale è la sua percezione del rischio e del problema?</a:t>
            </a:r>
            <a:br>
              <a:rPr lang="it-IT" sz="4000" smtClean="0"/>
            </a:br>
            <a:r>
              <a:rPr lang="it-IT" sz="4000" smtClean="0"/>
              <a:t>A che stadio di cambiamento è?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4301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31775"/>
            <a:ext cx="6769100" cy="6492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6175" y="538163"/>
            <a:ext cx="4289425" cy="2397125"/>
          </a:xfrm>
        </p:spPr>
        <p:txBody>
          <a:bodyPr anchor="b"/>
          <a:lstStyle/>
          <a:p>
            <a:pPr eaLnBrk="1" hangingPunct="1">
              <a:lnSpc>
                <a:spcPct val="180000"/>
              </a:lnSpc>
              <a:buClr>
                <a:srgbClr val="6666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5400" b="1" smtClean="0"/>
              <a:t>Domande?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133600"/>
            <a:ext cx="3717925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2916238" y="477838"/>
            <a:ext cx="5902325" cy="2043112"/>
          </a:xfrm>
        </p:spPr>
        <p:txBody>
          <a:bodyPr/>
          <a:lstStyle/>
          <a:p>
            <a:pPr eaLnBrk="1" hangingPunct="1">
              <a:buClr>
                <a:srgbClr val="33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smtClean="0">
                <a:solidFill>
                  <a:srgbClr val="3333CC"/>
                </a:solidFill>
              </a:rPr>
              <a:t>Come possiamo agire per modificare stili di vita e comportamenti a rischio per la salute?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38" y="3068638"/>
            <a:ext cx="2051050" cy="360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5060" name="AutoShape 3"/>
          <p:cNvSpPr>
            <a:spLocks noChangeArrowheads="1"/>
          </p:cNvSpPr>
          <p:nvPr/>
        </p:nvSpPr>
        <p:spPr bwMode="auto">
          <a:xfrm>
            <a:off x="2771775" y="188913"/>
            <a:ext cx="6011863" cy="2808287"/>
          </a:xfrm>
          <a:prstGeom prst="cloudCallout">
            <a:avLst>
              <a:gd name="adj1" fmla="val -40282"/>
              <a:gd name="adj2" fmla="val 70009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5061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930650"/>
            <a:ext cx="6400800" cy="1752600"/>
          </a:xfrm>
        </p:spPr>
        <p:txBody>
          <a:bodyPr lIns="0" tIns="0" rIns="0" bIns="0" anchor="ctr"/>
          <a:lstStyle/>
          <a:p>
            <a:pPr marL="0" indent="0" algn="ctr" eaLnBrk="1" hangingPunct="1">
              <a:buFont typeface="Times New Roman" pitchFamily="18" charset="0"/>
              <a:buNone/>
            </a:pPr>
            <a:endParaRPr lang="it-IT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23875"/>
            <a:ext cx="7772400" cy="1312863"/>
          </a:xfrm>
        </p:spPr>
        <p:txBody>
          <a:bodyPr/>
          <a:lstStyle/>
          <a:p>
            <a:pPr eaLnBrk="1" hangingPunct="1"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smtClean="0">
                <a:latin typeface="Tahoma" pitchFamily="34" charset="0"/>
              </a:rPr>
              <a:t>Cambiare il proprio comportamento…è facile?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981200"/>
            <a:ext cx="4895850" cy="4114800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mtClean="0"/>
          </a:p>
          <a:p>
            <a:pPr eaLnBrk="1" hangingPunct="1">
              <a:spcBef>
                <a:spcPts val="900"/>
              </a:spcBef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600" smtClean="0">
                <a:latin typeface="Tahoma" pitchFamily="34" charset="0"/>
              </a:rPr>
              <a:t>“Smettere di fumare è la cosa più semplice del mondo… io ho smesso più di 100 volte”</a:t>
            </a:r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565400"/>
            <a:ext cx="2844800" cy="309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0825"/>
            <a:ext cx="8229600" cy="11906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smtClean="0">
                <a:latin typeface="Verdana" pitchFamily="34" charset="0"/>
              </a:rPr>
              <a:t>Fattori che influenzano la modifica dei comportamenti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38138" indent="-338138" algn="ctr" eaLnBrk="1" hangingPunct="1">
              <a:buFont typeface="Times New Roman" pitchFamily="18" charset="0"/>
              <a:buNone/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</a:pPr>
            <a:endParaRPr lang="it-IT" smtClean="0">
              <a:latin typeface="Verdana" pitchFamily="34" charset="0"/>
            </a:endParaRPr>
          </a:p>
          <a:p>
            <a:pPr marL="338138" indent="-338138" algn="ctr" eaLnBrk="1" hangingPunct="1">
              <a:buClr>
                <a:srgbClr val="3333CC"/>
              </a:buClr>
              <a:buFont typeface="Times New Roman" pitchFamily="18" charset="0"/>
              <a:buNone/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</a:pPr>
            <a:r>
              <a:rPr lang="it-IT" smtClean="0">
                <a:solidFill>
                  <a:srgbClr val="3333CC"/>
                </a:solidFill>
                <a:latin typeface="Verdana" pitchFamily="34" charset="0"/>
              </a:rPr>
              <a:t>Esercizio:</a:t>
            </a:r>
          </a:p>
          <a:p>
            <a:pPr marL="338138" indent="-338138" eaLnBrk="1" hangingPunct="1">
              <a:buClr>
                <a:srgbClr val="3333CC"/>
              </a:buClr>
              <a:buFont typeface="Times New Roman" pitchFamily="18" charset="0"/>
              <a:buNone/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</a:pPr>
            <a:r>
              <a:rPr lang="it-IT" smtClean="0">
                <a:solidFill>
                  <a:srgbClr val="3333CC"/>
                </a:solidFill>
                <a:latin typeface="Verdana" pitchFamily="34" charset="0"/>
              </a:rPr>
              <a:t>Pensate ad un comportamento ed elencate i fattori che favoriscono od ostacolano l’adozione di quel comportamento.</a:t>
            </a:r>
          </a:p>
        </p:txBody>
      </p:sp>
      <p:pic>
        <p:nvPicPr>
          <p:cNvPr id="47108" name="Picture 5" descr="cool-question-marks-Question-mark-scratch-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3563" y="4365625"/>
            <a:ext cx="1716087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4000" smtClean="0"/>
              <a:t>Cosa vi viene in mente </a:t>
            </a:r>
            <a:br>
              <a:rPr lang="it-IT" sz="4000" smtClean="0"/>
            </a:br>
            <a:r>
              <a:rPr lang="it-IT" sz="4000" smtClean="0"/>
              <a:t>pensando alla parola</a:t>
            </a:r>
            <a:br>
              <a:rPr lang="it-IT" sz="4000" smtClean="0"/>
            </a:br>
            <a:r>
              <a:rPr lang="it-IT" sz="4000" smtClean="0"/>
              <a:t/>
            </a:r>
            <a:br>
              <a:rPr lang="it-IT" sz="4000" smtClean="0"/>
            </a:br>
            <a:r>
              <a:rPr lang="it-IT" sz="7200" smtClean="0"/>
              <a:t>salute</a:t>
            </a:r>
          </a:p>
        </p:txBody>
      </p:sp>
      <p:pic>
        <p:nvPicPr>
          <p:cNvPr id="16387" name="Picture 7" descr="ask-question-2-fb180173e13f21ad6ae73ba29b08cd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4148138"/>
            <a:ext cx="2328863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9" descr="2Q=="/>
          <p:cNvSpPr>
            <a:spLocks noChangeAspect="1" noChangeArrowheads="1"/>
          </p:cNvSpPr>
          <p:nvPr/>
        </p:nvSpPr>
        <p:spPr bwMode="auto">
          <a:xfrm>
            <a:off x="2586038" y="523875"/>
            <a:ext cx="39719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6389" name="AutoShape 11" descr="2Q=="/>
          <p:cNvSpPr>
            <a:spLocks noChangeAspect="1" noChangeArrowheads="1"/>
          </p:cNvSpPr>
          <p:nvPr/>
        </p:nvSpPr>
        <p:spPr bwMode="auto">
          <a:xfrm>
            <a:off x="2586038" y="523875"/>
            <a:ext cx="39719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6390" name="Picture 13" descr="cool-question-marks-Question-mark-scratch-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05263"/>
            <a:ext cx="1990725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smtClean="0"/>
              <a:t>Perché si adotta uno stile di vita?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b="1" smtClean="0"/>
              <a:t>Fattori personali</a:t>
            </a:r>
            <a:r>
              <a:rPr lang="it-IT" smtClean="0"/>
              <a:t> ( Cultura, conoscenze, atteggiamenti, credenza, valori…)</a:t>
            </a:r>
            <a:r>
              <a:rPr lang="ar-SA" smtClean="0">
                <a:cs typeface="Times New Roman" pitchFamily="18" charset="0"/>
              </a:rPr>
              <a:t>‏</a:t>
            </a:r>
            <a:endParaRPr lang="it-IT" smtClean="0"/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b="1" smtClean="0"/>
              <a:t>Fattori interpersonali</a:t>
            </a:r>
            <a:r>
              <a:rPr lang="it-IT" smtClean="0"/>
              <a:t> (famiglia, amici, colleghi di lavoro..)</a:t>
            </a:r>
            <a:r>
              <a:rPr lang="ar-SA" smtClean="0">
                <a:cs typeface="Times New Roman" pitchFamily="18" charset="0"/>
              </a:rPr>
              <a:t>‏</a:t>
            </a:r>
            <a:endParaRPr lang="it-IT" smtClean="0"/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b="1" smtClean="0"/>
              <a:t>Fattori socio economici</a:t>
            </a:r>
            <a:r>
              <a:rPr lang="it-IT" smtClean="0"/>
              <a:t> ( accesso alle risorse per la salute, mass-media, norme e leggi, ambiente di vita e di lavoro…)</a:t>
            </a:r>
            <a:r>
              <a:rPr lang="ar-SA" smtClean="0">
                <a:cs typeface="Times New Roman" pitchFamily="18" charset="0"/>
              </a:rPr>
              <a:t>‏</a:t>
            </a:r>
            <a:endParaRPr lang="it-IT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3059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3059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charRg st="75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3059">
                                            <p:txEl>
                                              <p:charRg st="75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3059">
                                            <p:txEl>
                                              <p:charRg st="75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charRg st="138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3059">
                                            <p:txEl>
                                              <p:charRg st="138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3059">
                                            <p:txEl>
                                              <p:charRg st="138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971550" y="404813"/>
            <a:ext cx="7767638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>
                <a:srgbClr val="660066"/>
              </a:buClr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660066"/>
                </a:solidFill>
                <a:latin typeface="Verdana" pitchFamily="34" charset="0"/>
              </a:rPr>
              <a:t>Fattori che influenzano la modifica dei comportamenti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68313" y="1989138"/>
            <a:ext cx="8224837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0200" indent="-330200" algn="ctr">
              <a:spcBef>
                <a:spcPts val="700"/>
              </a:spcBef>
              <a:buClr>
                <a:srgbClr val="6F89F7"/>
              </a:buClr>
              <a:tabLst>
                <a:tab pos="330200" algn="l"/>
                <a:tab pos="1244600" algn="l"/>
                <a:tab pos="2159000" algn="l"/>
                <a:tab pos="3073400" algn="l"/>
                <a:tab pos="3987800" algn="l"/>
                <a:tab pos="4902200" algn="l"/>
                <a:tab pos="5816600" algn="l"/>
                <a:tab pos="6731000" algn="l"/>
                <a:tab pos="7645400" algn="l"/>
                <a:tab pos="8559800" algn="l"/>
                <a:tab pos="9474200" algn="l"/>
                <a:tab pos="10388600" algn="l"/>
              </a:tabLst>
            </a:pPr>
            <a:endParaRPr lang="it-IT" sz="2800">
              <a:solidFill>
                <a:srgbClr val="30346A"/>
              </a:solidFill>
              <a:latin typeface="Verdana" pitchFamily="34" charset="0"/>
            </a:endParaRPr>
          </a:p>
          <a:p>
            <a:pPr marL="330200" indent="-330200" algn="ctr">
              <a:spcBef>
                <a:spcPts val="700"/>
              </a:spcBef>
              <a:buClr>
                <a:srgbClr val="6F89F7"/>
              </a:buClr>
              <a:tabLst>
                <a:tab pos="330200" algn="l"/>
                <a:tab pos="1244600" algn="l"/>
                <a:tab pos="2159000" algn="l"/>
                <a:tab pos="3073400" algn="l"/>
                <a:tab pos="3987800" algn="l"/>
                <a:tab pos="4902200" algn="l"/>
                <a:tab pos="5816600" algn="l"/>
                <a:tab pos="6731000" algn="l"/>
                <a:tab pos="7645400" algn="l"/>
                <a:tab pos="8559800" algn="l"/>
                <a:tab pos="9474200" algn="l"/>
                <a:tab pos="10388600" algn="l"/>
              </a:tabLst>
            </a:pPr>
            <a:r>
              <a:rPr lang="it-IT" sz="3200">
                <a:solidFill>
                  <a:srgbClr val="30346A"/>
                </a:solidFill>
                <a:latin typeface="Verdana" pitchFamily="34" charset="0"/>
              </a:rPr>
              <a:t>Intrapersonali</a:t>
            </a:r>
          </a:p>
          <a:p>
            <a:pPr marL="330200" indent="-330200" algn="ctr">
              <a:spcBef>
                <a:spcPts val="700"/>
              </a:spcBef>
              <a:buClr>
                <a:srgbClr val="6F89F7"/>
              </a:buClr>
              <a:tabLst>
                <a:tab pos="330200" algn="l"/>
                <a:tab pos="1244600" algn="l"/>
                <a:tab pos="2159000" algn="l"/>
                <a:tab pos="3073400" algn="l"/>
                <a:tab pos="3987800" algn="l"/>
                <a:tab pos="4902200" algn="l"/>
                <a:tab pos="5816600" algn="l"/>
                <a:tab pos="6731000" algn="l"/>
                <a:tab pos="7645400" algn="l"/>
                <a:tab pos="8559800" algn="l"/>
                <a:tab pos="9474200" algn="l"/>
                <a:tab pos="10388600" algn="l"/>
              </a:tabLst>
            </a:pPr>
            <a:r>
              <a:rPr lang="it-IT" sz="3200">
                <a:solidFill>
                  <a:srgbClr val="30346A"/>
                </a:solidFill>
                <a:latin typeface="Verdana" pitchFamily="34" charset="0"/>
              </a:rPr>
              <a:t>Interpersonali</a:t>
            </a:r>
          </a:p>
          <a:p>
            <a:pPr marL="330200" indent="-330200" algn="ctr">
              <a:spcBef>
                <a:spcPts val="700"/>
              </a:spcBef>
              <a:buClr>
                <a:srgbClr val="6F89F7"/>
              </a:buClr>
              <a:tabLst>
                <a:tab pos="330200" algn="l"/>
                <a:tab pos="1244600" algn="l"/>
                <a:tab pos="2159000" algn="l"/>
                <a:tab pos="3073400" algn="l"/>
                <a:tab pos="3987800" algn="l"/>
                <a:tab pos="4902200" algn="l"/>
                <a:tab pos="5816600" algn="l"/>
                <a:tab pos="6731000" algn="l"/>
                <a:tab pos="7645400" algn="l"/>
                <a:tab pos="8559800" algn="l"/>
                <a:tab pos="9474200" algn="l"/>
                <a:tab pos="10388600" algn="l"/>
              </a:tabLst>
            </a:pPr>
            <a:r>
              <a:rPr lang="it-IT" sz="3200">
                <a:solidFill>
                  <a:srgbClr val="30346A"/>
                </a:solidFill>
                <a:latin typeface="Verdana" pitchFamily="34" charset="0"/>
              </a:rPr>
              <a:t>Organizzativi</a:t>
            </a:r>
          </a:p>
          <a:p>
            <a:pPr marL="330200" indent="-330200" algn="ctr">
              <a:spcBef>
                <a:spcPts val="700"/>
              </a:spcBef>
              <a:buClr>
                <a:srgbClr val="6F89F7"/>
              </a:buClr>
              <a:tabLst>
                <a:tab pos="330200" algn="l"/>
                <a:tab pos="1244600" algn="l"/>
                <a:tab pos="2159000" algn="l"/>
                <a:tab pos="3073400" algn="l"/>
                <a:tab pos="3987800" algn="l"/>
                <a:tab pos="4902200" algn="l"/>
                <a:tab pos="5816600" algn="l"/>
                <a:tab pos="6731000" algn="l"/>
                <a:tab pos="7645400" algn="l"/>
                <a:tab pos="8559800" algn="l"/>
                <a:tab pos="9474200" algn="l"/>
                <a:tab pos="10388600" algn="l"/>
              </a:tabLst>
            </a:pPr>
            <a:r>
              <a:rPr lang="it-IT" sz="3200">
                <a:solidFill>
                  <a:srgbClr val="30346A"/>
                </a:solidFill>
                <a:latin typeface="Verdana" pitchFamily="34" charset="0"/>
              </a:rPr>
              <a:t>Socio culturali</a:t>
            </a:r>
          </a:p>
          <a:p>
            <a:pPr marL="330200" indent="-330200" algn="ctr">
              <a:spcBef>
                <a:spcPts val="700"/>
              </a:spcBef>
              <a:buClr>
                <a:srgbClr val="6F89F7"/>
              </a:buClr>
              <a:tabLst>
                <a:tab pos="330200" algn="l"/>
                <a:tab pos="1244600" algn="l"/>
                <a:tab pos="2159000" algn="l"/>
                <a:tab pos="3073400" algn="l"/>
                <a:tab pos="3987800" algn="l"/>
                <a:tab pos="4902200" algn="l"/>
                <a:tab pos="5816600" algn="l"/>
                <a:tab pos="6731000" algn="l"/>
                <a:tab pos="7645400" algn="l"/>
                <a:tab pos="8559800" algn="l"/>
                <a:tab pos="9474200" algn="l"/>
                <a:tab pos="10388600" algn="l"/>
              </a:tabLst>
            </a:pPr>
            <a:r>
              <a:rPr lang="it-IT" sz="3200">
                <a:solidFill>
                  <a:srgbClr val="30346A"/>
                </a:solidFill>
                <a:latin typeface="Verdana" pitchFamily="34" charset="0"/>
              </a:rPr>
              <a:t>legislativi</a:t>
            </a:r>
          </a:p>
          <a:p>
            <a:pPr marL="330200" indent="-330200" algn="ctr">
              <a:spcBef>
                <a:spcPts val="700"/>
              </a:spcBef>
              <a:buClr>
                <a:srgbClr val="6F89F7"/>
              </a:buClr>
              <a:tabLst>
                <a:tab pos="330200" algn="l"/>
                <a:tab pos="1244600" algn="l"/>
                <a:tab pos="2159000" algn="l"/>
                <a:tab pos="3073400" algn="l"/>
                <a:tab pos="3987800" algn="l"/>
                <a:tab pos="4902200" algn="l"/>
                <a:tab pos="5816600" algn="l"/>
                <a:tab pos="6731000" algn="l"/>
                <a:tab pos="7645400" algn="l"/>
                <a:tab pos="8559800" algn="l"/>
                <a:tab pos="9474200" algn="l"/>
                <a:tab pos="10388600" algn="l"/>
              </a:tabLst>
            </a:pPr>
            <a:r>
              <a:rPr lang="it-IT" sz="3200">
                <a:solidFill>
                  <a:srgbClr val="30346A"/>
                </a:solidFill>
                <a:latin typeface="Verdana" pitchFamily="34" charset="0"/>
              </a:rPr>
              <a:t>…………………………….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l" eaLnBrk="1" hangingPunct="1">
              <a:buClr>
                <a:srgbClr val="660066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smtClean="0">
                <a:latin typeface="Tahoma" pitchFamily="34" charset="0"/>
                <a:cs typeface="Arial" charset="0"/>
              </a:rPr>
              <a:t>Come possiamo agire per favorire il cambiamento…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019550"/>
            <a:ext cx="6400800" cy="1755775"/>
          </a:xfrm>
        </p:spPr>
        <p:txBody>
          <a:bodyPr lIns="0" tIns="0" rIns="0" bIns="0" anchor="ctr"/>
          <a:lstStyle/>
          <a:p>
            <a:pPr marL="0" indent="0" algn="ctr" eaLnBrk="1" hangingPunct="1">
              <a:buFont typeface="Times New Roman" pitchFamily="18" charset="0"/>
              <a:buNone/>
            </a:pPr>
            <a:endParaRPr lang="it-IT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smtClean="0"/>
              <a:t>Modello EDUCATIVO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31788" indent="-331788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mtClean="0"/>
              <a:t>Gli individui, anche se adulti, mantengono un comportamento dannoso per la salute perché non ha ricevuto l’educazione necessaria per conoscere i rischi, o perché non è stato formato all’emancipazione e non si sente in grado di governare il proprio destino .</a:t>
            </a:r>
          </a:p>
          <a:p>
            <a:pPr marL="331788" indent="-331788" eaLnBrk="1" hangingPunct="1"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it-IT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6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6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</p:spPr>
        <p:txBody>
          <a:bodyPr>
            <a:normAutofit fontScale="90000"/>
          </a:bodyPr>
          <a:lstStyle/>
          <a:p>
            <a:pPr eaLnBrk="1" hangingPunct="1"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5400" smtClean="0">
                <a:latin typeface="Verdana" pitchFamily="34" charset="0"/>
              </a:rPr>
              <a:t>Finalità della educazione alla salute: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71650"/>
            <a:ext cx="8229600" cy="4781550"/>
          </a:xfrm>
        </p:spPr>
        <p:txBody>
          <a:bodyPr/>
          <a:lstStyle/>
          <a:p>
            <a:pPr marL="338138" indent="-338138" algn="ctr" eaLnBrk="1" hangingPunct="1">
              <a:buFont typeface="Times New Roman" pitchFamily="18" charset="0"/>
              <a:buNone/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</a:pPr>
            <a:endParaRPr lang="it-IT" smtClean="0"/>
          </a:p>
          <a:p>
            <a:pPr marL="338138" indent="-338138" algn="ctr" eaLnBrk="1" hangingPunct="1">
              <a:buFont typeface="Times New Roman" pitchFamily="18" charset="0"/>
              <a:buNone/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</a:pPr>
            <a:r>
              <a:rPr lang="it-IT" i="1" smtClean="0">
                <a:latin typeface="Verdana" pitchFamily="34" charset="0"/>
              </a:rPr>
              <a:t>favorire un </a:t>
            </a:r>
            <a:r>
              <a:rPr lang="it-IT" b="1" i="1" smtClean="0">
                <a:latin typeface="Verdana" pitchFamily="34" charset="0"/>
              </a:rPr>
              <a:t>cambiamento</a:t>
            </a:r>
            <a:r>
              <a:rPr lang="it-IT" i="1" smtClean="0">
                <a:latin typeface="Verdana" pitchFamily="34" charset="0"/>
              </a:rPr>
              <a:t> </a:t>
            </a:r>
            <a:r>
              <a:rPr lang="it-IT" b="1" i="1" smtClean="0">
                <a:latin typeface="Verdana" pitchFamily="34" charset="0"/>
              </a:rPr>
              <a:t>di comportamento,</a:t>
            </a:r>
            <a:r>
              <a:rPr lang="it-IT" i="1" smtClean="0">
                <a:latin typeface="Verdana" pitchFamily="34" charset="0"/>
              </a:rPr>
              <a:t> rilevante per la salute, attraverso un’influenza sulla sfera delle </a:t>
            </a:r>
            <a:r>
              <a:rPr lang="it-IT" b="1" i="1" smtClean="0">
                <a:latin typeface="Verdana" pitchFamily="34" charset="0"/>
              </a:rPr>
              <a:t>conoscenze, delle abilità e degli atteggiamenti</a:t>
            </a:r>
          </a:p>
          <a:p>
            <a:pPr marL="338138" indent="-338138" eaLnBrk="1" hangingPunct="1">
              <a:buFont typeface="Times New Roman" pitchFamily="18" charset="0"/>
              <a:buNone/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</a:pPr>
            <a:endParaRPr lang="it-IT" smtClean="0">
              <a:latin typeface="Verdana" pitchFamily="34" charset="0"/>
            </a:endParaRPr>
          </a:p>
          <a:p>
            <a:pPr marL="338138" indent="-338138" eaLnBrk="1" hangingPunct="1">
              <a:buFont typeface="Times New Roman" pitchFamily="18" charset="0"/>
              <a:buNone/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</a:pPr>
            <a:endParaRPr lang="it-IT" smtClean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>
                <a:srgbClr val="FF9966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smtClean="0">
                <a:solidFill>
                  <a:srgbClr val="FF9966"/>
                </a:solidFill>
                <a:latin typeface="Verdana" pitchFamily="34" charset="0"/>
              </a:rPr>
              <a:t>Educazione alla salute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38138" indent="-338138" eaLnBrk="1" hangingPunct="1"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</a:pPr>
            <a:r>
              <a:rPr lang="it-IT" smtClean="0">
                <a:latin typeface="Verdana" pitchFamily="34" charset="0"/>
              </a:rPr>
              <a:t>Processo di </a:t>
            </a:r>
            <a:r>
              <a:rPr lang="it-IT" b="1" smtClean="0">
                <a:latin typeface="Verdana" pitchFamily="34" charset="0"/>
              </a:rPr>
              <a:t>trasmissione e/o</a:t>
            </a:r>
            <a:r>
              <a:rPr lang="it-IT" smtClean="0">
                <a:latin typeface="Verdana" pitchFamily="34" charset="0"/>
              </a:rPr>
              <a:t> </a:t>
            </a:r>
            <a:r>
              <a:rPr lang="it-IT" b="1" smtClean="0">
                <a:latin typeface="Verdana" pitchFamily="34" charset="0"/>
              </a:rPr>
              <a:t>acquisizione di conoscenze e abilità</a:t>
            </a:r>
            <a:r>
              <a:rPr lang="it-IT" smtClean="0">
                <a:latin typeface="Verdana" pitchFamily="34" charset="0"/>
              </a:rPr>
              <a:t> necessarie per la sopravvivenza e per il miglioramento della salute e qualità di vita.</a:t>
            </a:r>
          </a:p>
          <a:p>
            <a:pPr marL="338138" indent="-338138" eaLnBrk="1" hangingPunct="1">
              <a:buFont typeface="Times New Roman" pitchFamily="18" charset="0"/>
              <a:buNone/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</a:pPr>
            <a:r>
              <a:rPr lang="it-IT" smtClean="0">
                <a:latin typeface="Verdana" pitchFamily="34" charset="0"/>
              </a:rPr>
              <a:t>			( interviene sull’individuo)</a:t>
            </a:r>
            <a:r>
              <a:rPr lang="ar-SA" smtClean="0">
                <a:latin typeface="Verdana" pitchFamily="34" charset="0"/>
                <a:cs typeface="Arial" charset="0"/>
              </a:rPr>
              <a:t>‏</a:t>
            </a:r>
            <a:endParaRPr lang="it-IT" smtClean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mtClean="0"/>
              <a:t>Rischi…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1619250"/>
            <a:ext cx="8229600" cy="4924425"/>
          </a:xfrm>
        </p:spPr>
        <p:txBody>
          <a:bodyPr/>
          <a:lstStyle/>
          <a:p>
            <a:pPr marL="331788" indent="-331788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mtClean="0"/>
              <a:t>Relazione autoritaria con modalità persuasiva da parte dell’”esperto” (medico)</a:t>
            </a:r>
            <a:r>
              <a:rPr lang="ar-SA" smtClean="0">
                <a:cs typeface="Arial" charset="0"/>
              </a:rPr>
              <a:t>‏</a:t>
            </a:r>
            <a:endParaRPr lang="it-IT" smtClean="0"/>
          </a:p>
          <a:p>
            <a:pPr marL="331788" indent="-331788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mtClean="0"/>
              <a:t>Colpevolizzazione della vittima (blaming the victim)</a:t>
            </a:r>
            <a:r>
              <a:rPr lang="ar-SA" smtClean="0">
                <a:cs typeface="Arial" charset="0"/>
              </a:rPr>
              <a:t>‏</a:t>
            </a:r>
            <a:endParaRPr lang="it-IT" smtClean="0"/>
          </a:p>
          <a:p>
            <a:pPr marL="331788" indent="-331788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mtClean="0"/>
              <a:t>Trasmissione di messaggi che prevedono soluzioni individuali</a:t>
            </a:r>
          </a:p>
          <a:p>
            <a:pPr marL="331788" indent="-331788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mtClean="0"/>
              <a:t>Il comportamento individuale è la sola causa del danno …</a:t>
            </a:r>
            <a:r>
              <a:rPr lang="it-IT" b="1" smtClean="0"/>
              <a:t>ma è proprio così?</a:t>
            </a:r>
          </a:p>
          <a:p>
            <a:pPr marL="331788" indent="-331788"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it-IT" b="1" smtClean="0"/>
          </a:p>
          <a:p>
            <a:pPr marL="331788" indent="-331788"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it-IT" smtClean="0"/>
          </a:p>
          <a:p>
            <a:pPr marL="331788" indent="-331788"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it-IT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7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7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7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7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7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7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77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77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1470025"/>
          </a:xfrm>
        </p:spPr>
        <p:txBody>
          <a:bodyPr/>
          <a:lstStyle/>
          <a:p>
            <a:pPr algn="l" eaLnBrk="1" hangingPunct="1">
              <a:buClr>
                <a:srgbClr val="660066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smtClean="0">
                <a:latin typeface="Tahoma" pitchFamily="34" charset="0"/>
                <a:cs typeface="Arial" charset="0"/>
              </a:rPr>
              <a:t>Perché si adotta un certo comportamento o stile di vita?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42988" y="2924175"/>
            <a:ext cx="6729412" cy="2714625"/>
          </a:xfrm>
        </p:spPr>
        <p:txBody>
          <a:bodyPr/>
          <a:lstStyle/>
          <a:p>
            <a:pPr marL="457200" lvl="1" indent="0" algn="ctr" eaLnBrk="1" hangingPunct="1">
              <a:spcBef>
                <a:spcPts val="1100"/>
              </a:spcBef>
              <a:buFont typeface="Arial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4800" b="1" smtClean="0">
                <a:solidFill>
                  <a:srgbClr val="3333CC"/>
                </a:solidFill>
              </a:rPr>
              <a:t>È solo questione di conoscenze, abilità e atteggiamenti?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mtClean="0"/>
              <a:t>per favorire il cambiamento…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338138" indent="-338138" algn="ctr" eaLnBrk="1" hangingPunct="1">
              <a:buFont typeface="Times New Roman" pitchFamily="18" charset="0"/>
              <a:buNone/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</a:pPr>
            <a:r>
              <a:rPr lang="it-IT" smtClean="0"/>
              <a:t>meglio agire sui fattori che influenzano la modifica dei comportamenti:</a:t>
            </a:r>
          </a:p>
          <a:p>
            <a:pPr marL="338138" indent="-338138" algn="ctr" eaLnBrk="1" hangingPunct="1">
              <a:spcBef>
                <a:spcPts val="900"/>
              </a:spcBef>
              <a:buClr>
                <a:srgbClr val="CC3300"/>
              </a:buClr>
              <a:buFont typeface="Times New Roman" pitchFamily="18" charset="0"/>
              <a:buNone/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</a:pPr>
            <a:r>
              <a:rPr lang="it-IT" sz="4000" smtClean="0">
                <a:solidFill>
                  <a:srgbClr val="CC3300"/>
                </a:solidFill>
              </a:rPr>
              <a:t>Intrapersonali</a:t>
            </a:r>
          </a:p>
          <a:p>
            <a:pPr marL="338138" indent="-338138" algn="ctr" eaLnBrk="1" hangingPunct="1">
              <a:spcBef>
                <a:spcPts val="900"/>
              </a:spcBef>
              <a:buClr>
                <a:srgbClr val="CC3300"/>
              </a:buClr>
              <a:buFont typeface="Times New Roman" pitchFamily="18" charset="0"/>
              <a:buNone/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</a:pPr>
            <a:r>
              <a:rPr lang="it-IT" sz="4000" smtClean="0">
                <a:solidFill>
                  <a:srgbClr val="CC3300"/>
                </a:solidFill>
              </a:rPr>
              <a:t>Interpersonali</a:t>
            </a:r>
          </a:p>
          <a:p>
            <a:pPr marL="338138" indent="-338138" algn="ctr" eaLnBrk="1" hangingPunct="1">
              <a:spcBef>
                <a:spcPct val="0"/>
              </a:spcBef>
              <a:buClr>
                <a:srgbClr val="CC3300"/>
              </a:buClr>
              <a:buFont typeface="Times New Roman" pitchFamily="18" charset="0"/>
              <a:buNone/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</a:pPr>
            <a:r>
              <a:rPr lang="it-IT" sz="4000" smtClean="0">
                <a:solidFill>
                  <a:srgbClr val="CC3300"/>
                </a:solidFill>
              </a:rPr>
              <a:t>Fattori socio-culturali /legislativi</a:t>
            </a:r>
            <a:r>
              <a:rPr lang="it-IT" smtClean="0">
                <a:solidFill>
                  <a:srgbClr val="CC3300"/>
                </a:solidFill>
              </a:rPr>
              <a:t> </a:t>
            </a:r>
          </a:p>
          <a:p>
            <a:pPr marL="338138" indent="-338138" algn="ctr" eaLnBrk="1" hangingPunct="1">
              <a:spcBef>
                <a:spcPct val="0"/>
              </a:spcBef>
              <a:buClr>
                <a:srgbClr val="CC3300"/>
              </a:buClr>
              <a:buFont typeface="Times New Roman" pitchFamily="18" charset="0"/>
              <a:buNone/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</a:pPr>
            <a:r>
              <a:rPr lang="it-IT" smtClean="0">
                <a:solidFill>
                  <a:srgbClr val="CC3300"/>
                </a:solidFill>
              </a:rPr>
              <a:t>ambiente</a:t>
            </a:r>
          </a:p>
          <a:p>
            <a:pPr marL="338138" indent="-338138" algn="ctr" eaLnBrk="1" hangingPunct="1">
              <a:spcBef>
                <a:spcPct val="0"/>
              </a:spcBef>
              <a:buClr>
                <a:srgbClr val="CC3300"/>
              </a:buClr>
              <a:buFont typeface="Times New Roman" pitchFamily="18" charset="0"/>
              <a:buNone/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</a:pPr>
            <a:endParaRPr lang="it-IT" smtClean="0">
              <a:solidFill>
                <a:srgbClr val="CC3300"/>
              </a:solidFill>
            </a:endParaRPr>
          </a:p>
          <a:p>
            <a:pPr marL="338138" indent="-338138" algn="ctr" eaLnBrk="1" hangingPunct="1">
              <a:spcBef>
                <a:spcPct val="0"/>
              </a:spcBef>
              <a:buFont typeface="Times New Roman" pitchFamily="18" charset="0"/>
              <a:buNone/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</a:pPr>
            <a:r>
              <a:rPr lang="it-IT" sz="3600" b="1" smtClean="0"/>
              <a:t>PROMOZIONE DELLA SALUTE</a:t>
            </a:r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755650" y="5229225"/>
            <a:ext cx="7848600" cy="1368425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mtClean="0">
                <a:latin typeface="Verdana" pitchFamily="34" charset="0"/>
              </a:rPr>
              <a:t>Promozione della salute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374775"/>
            <a:ext cx="8229600" cy="4926013"/>
          </a:xfrm>
        </p:spPr>
        <p:txBody>
          <a:bodyPr>
            <a:normAutofit fontScale="92500" lnSpcReduction="10000"/>
          </a:bodyPr>
          <a:lstStyle/>
          <a:p>
            <a:pPr marL="338138" indent="-338138" eaLnBrk="1" hangingPunct="1"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  <a:defRPr/>
            </a:pPr>
            <a:r>
              <a:rPr lang="it-IT" smtClean="0">
                <a:solidFill>
                  <a:srgbClr val="000099"/>
                </a:solidFill>
                <a:latin typeface="Comic Sans MS" pitchFamily="66" charset="0"/>
              </a:rPr>
              <a:t>Il </a:t>
            </a:r>
            <a:r>
              <a:rPr lang="it-IT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complesso delle azioni</a:t>
            </a:r>
            <a:r>
              <a:rPr lang="it-IT" smtClean="0">
                <a:solidFill>
                  <a:srgbClr val="000099"/>
                </a:solidFill>
                <a:latin typeface="Comic Sans MS" pitchFamily="66" charset="0"/>
              </a:rPr>
              <a:t> dirette non solo ad aumentare</a:t>
            </a:r>
            <a:r>
              <a:rPr lang="it-IT" b="1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mtClean="0">
                <a:solidFill>
                  <a:srgbClr val="000099"/>
                </a:solidFill>
                <a:latin typeface="Comic Sans MS" pitchFamily="66" charset="0"/>
              </a:rPr>
              <a:t>le </a:t>
            </a:r>
            <a:r>
              <a:rPr lang="it-IT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capacità </a:t>
            </a:r>
            <a:r>
              <a:rPr lang="it-IT" smtClean="0">
                <a:solidFill>
                  <a:srgbClr val="000099"/>
                </a:solidFill>
                <a:latin typeface="Comic Sans MS" pitchFamily="66" charset="0"/>
              </a:rPr>
              <a:t>degli individui, ma anche ad avviare </a:t>
            </a:r>
            <a:r>
              <a:rPr lang="it-IT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cambiamenti </a:t>
            </a:r>
            <a:r>
              <a:rPr lang="it-IT" smtClean="0">
                <a:solidFill>
                  <a:srgbClr val="000099"/>
                </a:solidFill>
                <a:latin typeface="Comic Sans MS" pitchFamily="66" charset="0"/>
              </a:rPr>
              <a:t>sociali, ambientali ed economici, in un processo che aumenti le reali</a:t>
            </a:r>
            <a:r>
              <a:rPr lang="it-IT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possibilità di </a:t>
            </a:r>
            <a:r>
              <a:rPr lang="it-IT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governo</a:t>
            </a:r>
            <a:r>
              <a:rPr lang="it-IT" smtClean="0">
                <a:solidFill>
                  <a:srgbClr val="000099"/>
                </a:solidFill>
                <a:latin typeface="Comic Sans MS" pitchFamily="66" charset="0"/>
              </a:rPr>
              <a:t>, da parte dei</a:t>
            </a:r>
            <a:r>
              <a:rPr lang="it-IT" b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it-IT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singoli </a:t>
            </a:r>
            <a:r>
              <a:rPr lang="it-IT" smtClean="0">
                <a:solidFill>
                  <a:srgbClr val="000099"/>
                </a:solidFill>
                <a:latin typeface="Comic Sans MS" pitchFamily="66" charset="0"/>
              </a:rPr>
              <a:t>e della </a:t>
            </a:r>
            <a:r>
              <a:rPr lang="it-IT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comunità</a:t>
            </a:r>
            <a:r>
              <a:rPr lang="it-IT" smtClean="0">
                <a:solidFill>
                  <a:srgbClr val="000099"/>
                </a:solidFill>
                <a:latin typeface="Comic Sans MS" pitchFamily="66" charset="0"/>
              </a:rPr>
              <a:t>, dei determinanti di salute.</a:t>
            </a:r>
          </a:p>
          <a:p>
            <a:pPr marL="338138" indent="-338138" algn="r" eaLnBrk="1" hangingPunct="1">
              <a:buClr>
                <a:srgbClr val="000099"/>
              </a:buClr>
              <a:buFont typeface="Comic Sans MS" pitchFamily="66" charset="0"/>
              <a:buNone/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  <a:defRPr/>
            </a:pPr>
            <a:r>
              <a:rPr lang="it-IT" sz="2000" i="1" smtClean="0">
                <a:solidFill>
                  <a:srgbClr val="000099"/>
                </a:solidFill>
                <a:latin typeface="Comic Sans MS" pitchFamily="66" charset="0"/>
              </a:rPr>
              <a:t>Health Promotion Glossary, OMS 1998</a:t>
            </a:r>
          </a:p>
          <a:p>
            <a:pPr marL="338138" indent="-338138" eaLnBrk="1" hangingPunct="1">
              <a:buFont typeface="Times New Roman" pitchFamily="18" charset="0"/>
              <a:buNone/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  <a:defRPr/>
            </a:pPr>
            <a:endParaRPr lang="it-IT" smtClean="0">
              <a:latin typeface="Verdana" pitchFamily="34" charset="0"/>
            </a:endParaRPr>
          </a:p>
          <a:p>
            <a:pPr marL="338138" indent="-338138" eaLnBrk="1" hangingPunct="1">
              <a:buFont typeface="Times New Roman" pitchFamily="18" charset="0"/>
              <a:buNone/>
              <a:tabLst>
                <a:tab pos="452438" algn="l"/>
                <a:tab pos="901700" algn="l"/>
                <a:tab pos="1350963" algn="l"/>
                <a:tab pos="1800225" algn="l"/>
                <a:tab pos="2249488" algn="l"/>
                <a:tab pos="2698750" algn="l"/>
                <a:tab pos="3148013" algn="l"/>
                <a:tab pos="3597275" algn="l"/>
                <a:tab pos="4046538" algn="l"/>
                <a:tab pos="4495800" algn="l"/>
                <a:tab pos="4945063" algn="l"/>
                <a:tab pos="5394325" algn="l"/>
                <a:tab pos="5843588" algn="l"/>
                <a:tab pos="6292850" algn="l"/>
                <a:tab pos="6742113" algn="l"/>
                <a:tab pos="7191375" algn="l"/>
                <a:tab pos="7640638" algn="l"/>
                <a:tab pos="8089900" algn="l"/>
                <a:tab pos="8539163" algn="l"/>
                <a:tab pos="8988425" algn="l"/>
              </a:tabLst>
              <a:defRPr/>
            </a:pPr>
            <a:r>
              <a:rPr lang="it-IT" smtClean="0">
                <a:latin typeface="Verdana" pitchFamily="34" charset="0"/>
              </a:rPr>
              <a:t>(interviene sulla collettività, sul contesto e sulla organizzazione)</a:t>
            </a:r>
            <a:r>
              <a:rPr lang="ar-SA" smtClean="0">
                <a:latin typeface="Verdana" pitchFamily="34" charset="0"/>
                <a:cs typeface="Arial" charset="0"/>
              </a:rPr>
              <a:t>‏</a:t>
            </a:r>
            <a:endParaRPr lang="it-IT" smtClean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mtClean="0"/>
              <a:t>la salute è </a:t>
            </a:r>
            <a:br>
              <a:rPr lang="it-IT" smtClean="0"/>
            </a:br>
            <a:endParaRPr lang="it-IT" smtClean="0"/>
          </a:p>
        </p:txBody>
      </p:sp>
      <p:sp>
        <p:nvSpPr>
          <p:cNvPr id="1741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34350" cy="4233863"/>
          </a:xfrm>
        </p:spPr>
        <p:txBody>
          <a:bodyPr/>
          <a:lstStyle/>
          <a:p>
            <a:pPr eaLnBrk="1" hangingPunct="1"/>
            <a:r>
              <a:rPr lang="it-IT" smtClean="0"/>
              <a:t>"uno stato di completo benessere fisico, mentale e sociale e non la semplice assenza dello stato di malattia o infermità". </a:t>
            </a:r>
            <a:r>
              <a:rPr lang="it-IT" sz="2400" smtClean="0"/>
              <a:t>(O.M.S. 1948)</a:t>
            </a:r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La salute è un diritto umano fondamentale e rappresenta una risorsa per la vita quotidiana che va difesa e sostenuta.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4963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0"/>
              </a:spcBef>
              <a:buClr>
                <a:srgbClr val="00009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90"/>
                </a:solidFill>
                <a:latin typeface="Arial" charset="0"/>
              </a:rPr>
              <a:t>Sono molti gli attori sociali che possono facilitare le scelte di salute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916113"/>
            <a:ext cx="2000250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989138"/>
            <a:ext cx="2519363" cy="161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3860800"/>
            <a:ext cx="1666875" cy="263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1700213"/>
            <a:ext cx="2424113" cy="181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375" name="Picture 7" descr="id25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313" y="4149725"/>
            <a:ext cx="3246437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 descr="SportColl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4292600"/>
            <a:ext cx="287178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38" y="4076700"/>
            <a:ext cx="8666162" cy="2044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674688"/>
            <a:ext cx="5256213" cy="306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02852" name="Rectangle 4"/>
          <p:cNvSpPr>
            <a:spLocks noGrp="1" noChangeArrowheads="1"/>
          </p:cNvSpPr>
          <p:nvPr>
            <p:ph type="body"/>
          </p:nvPr>
        </p:nvSpPr>
        <p:spPr>
          <a:xfrm>
            <a:off x="468313" y="188913"/>
            <a:ext cx="8229600" cy="4525962"/>
          </a:xfrm>
        </p:spPr>
        <p:txBody>
          <a:bodyPr anchor="t"/>
          <a:lstStyle/>
          <a:p>
            <a:pPr marL="341313" indent="-341313" algn="l" eaLnBrk="1" hangingPunct="1">
              <a:spcBef>
                <a:spcPts val="700"/>
              </a:spcBef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000" smtClean="0"/>
              <a:t>DPCM 4/Maggio/2007 		</a:t>
            </a:r>
            <a:r>
              <a:rPr lang="it-IT" sz="2800" b="1" smtClean="0"/>
              <a:t>Programma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8148637" cy="8509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b="1" smtClean="0"/>
              <a:t>Agire in rete</a:t>
            </a:r>
            <a:r>
              <a:rPr lang="it-IT" sz="4000" smtClean="0"/>
              <a:t> su </a:t>
            </a:r>
            <a:r>
              <a:rPr lang="it-IT" sz="4000" b="1" smtClean="0"/>
              <a:t>più fattori</a:t>
            </a:r>
            <a:r>
              <a:rPr lang="it-IT" sz="4000" smtClean="0"/>
              <a:t> determinati per </a:t>
            </a:r>
            <a:r>
              <a:rPr lang="it-IT" sz="4000" b="1" smtClean="0"/>
              <a:t>rendere facili le scelte di salute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4837" cy="4511675"/>
          </a:xfrm>
        </p:spPr>
        <p:txBody>
          <a:bodyPr/>
          <a:lstStyle/>
          <a:p>
            <a:pPr eaLnBrk="1" hangingPunct="1">
              <a:buFont typeface="Tahom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b="1" smtClean="0"/>
              <a:t>Personali</a:t>
            </a:r>
          </a:p>
          <a:p>
            <a:pPr eaLnBrk="1" hangingPunct="1"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b="1" smtClean="0"/>
          </a:p>
          <a:p>
            <a:pPr eaLnBrk="1" hangingPunct="1">
              <a:buFont typeface="Tahom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b="1" smtClean="0"/>
              <a:t>Sociali</a:t>
            </a:r>
          </a:p>
          <a:p>
            <a:pPr eaLnBrk="1" hangingPunct="1"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b="1" smtClean="0"/>
          </a:p>
          <a:p>
            <a:pPr eaLnBrk="1" hangingPunct="1">
              <a:buFont typeface="Tahom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b="1" smtClean="0"/>
              <a:t>Ambientali</a:t>
            </a:r>
          </a:p>
          <a:p>
            <a:pPr eaLnBrk="1" hangingPunct="1">
              <a:buFont typeface="Tahoma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b="1" smtClean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221163"/>
            <a:ext cx="2847975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1844675"/>
            <a:ext cx="2222500" cy="166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0422" name="Picture 6" descr="DSCN42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4706938"/>
            <a:ext cx="2376488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fotolia_65533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2133600"/>
            <a:ext cx="27432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1143000"/>
          </a:xfrm>
        </p:spPr>
        <p:txBody>
          <a:bodyPr/>
          <a:lstStyle/>
          <a:p>
            <a:pPr marL="836613" indent="-836613" eaLnBrk="1" hangingPunct="1">
              <a:buClr>
                <a:srgbClr val="3333CC"/>
              </a:buClr>
              <a:buFont typeface="Verdana" pitchFamily="34" charset="0"/>
              <a:buNone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  <a:tab pos="10895013" algn="l"/>
              </a:tabLst>
            </a:pPr>
            <a:r>
              <a:rPr lang="it-IT" sz="3200" b="1" smtClean="0">
                <a:solidFill>
                  <a:srgbClr val="3333CC"/>
                </a:solidFill>
                <a:latin typeface="Tahoma" pitchFamily="34" charset="0"/>
              </a:rPr>
              <a:t>Agire sui fattori personali: </a:t>
            </a:r>
            <a:br>
              <a:rPr lang="it-IT" sz="3200" b="1" smtClean="0">
                <a:solidFill>
                  <a:srgbClr val="3333CC"/>
                </a:solidFill>
                <a:latin typeface="Tahoma" pitchFamily="34" charset="0"/>
              </a:rPr>
            </a:br>
            <a:r>
              <a:rPr lang="it-IT" sz="3200" b="1" smtClean="0">
                <a:solidFill>
                  <a:srgbClr val="3333CC"/>
                </a:solidFill>
                <a:latin typeface="Tahoma" pitchFamily="34" charset="0"/>
              </a:rPr>
              <a:t>più informazione</a:t>
            </a:r>
          </a:p>
        </p:txBody>
      </p:sp>
      <p:pic>
        <p:nvPicPr>
          <p:cNvPr id="61443" name="Picture 3" descr="&quot;Le scale. Musica per la tua salut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27622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1628775"/>
            <a:ext cx="197167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1341438"/>
            <a:ext cx="29972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 descr="palazzi - incontro muovit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4365625"/>
            <a:ext cx="2943225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marL="836613" indent="-836613" eaLnBrk="1" hangingPunct="1">
              <a:buClr>
                <a:srgbClr val="3333CC"/>
              </a:buClr>
              <a:buFont typeface="Verdana" pitchFamily="34" charset="0"/>
              <a:buNone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  <a:tab pos="10895013" algn="l"/>
              </a:tabLst>
            </a:pPr>
            <a:r>
              <a:rPr lang="it-IT" sz="3200" b="1" smtClean="0">
                <a:solidFill>
                  <a:srgbClr val="3333CC"/>
                </a:solidFill>
                <a:latin typeface="Verdana" pitchFamily="34" charset="0"/>
              </a:rPr>
              <a:t>Maggiore informazione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187450" y="1628775"/>
          <a:ext cx="6840538" cy="4767263"/>
        </p:xfrm>
        <a:graphic>
          <a:graphicData uri="http://schemas.openxmlformats.org/presentationml/2006/ole">
            <p:oleObj spid="_x0000_s6146" r:id="rId4" imgW="8923810" imgH="6219048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571500"/>
            <a:ext cx="883761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4000" smtClean="0">
                <a:latin typeface="Tahoma" pitchFamily="34" charset="0"/>
              </a:rPr>
              <a:t>Comunicati stampa e trasmissioni radiofoniche e televisive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133600"/>
            <a:ext cx="7770813" cy="2025650"/>
          </a:xfrm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844675"/>
            <a:ext cx="3044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292600"/>
            <a:ext cx="5976937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 descr="speciale%20salute%2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4437063"/>
            <a:ext cx="2460625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2800" b="1" smtClean="0">
                <a:latin typeface="Tahoma" pitchFamily="34" charset="0"/>
              </a:rPr>
              <a:t>Mettere a disposizione ambienti e strutture (sia al chiuso che all’aperto)</a:t>
            </a:r>
            <a:br>
              <a:rPr lang="it-IT" sz="2800" b="1" smtClean="0">
                <a:latin typeface="Tahoma" pitchFamily="34" charset="0"/>
              </a:rPr>
            </a:br>
            <a:r>
              <a:rPr lang="it-IT" sz="2800" b="1" smtClean="0">
                <a:latin typeface="Tahoma" pitchFamily="34" charset="0"/>
              </a:rPr>
              <a:t>che aiutano a svolgere attività fisica in condizioni di sicurezza</a:t>
            </a:r>
          </a:p>
        </p:txBody>
      </p:sp>
      <p:pic>
        <p:nvPicPr>
          <p:cNvPr id="64515" name="Picture 3" descr="DSCN429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205038"/>
            <a:ext cx="3529013" cy="2646362"/>
          </a:xfrm>
        </p:spPr>
      </p:pic>
      <p:pic>
        <p:nvPicPr>
          <p:cNvPr id="64516" name="Picture 4" descr="nuoto%20dor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205038"/>
            <a:ext cx="2390775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pista%20ciclabile%20Giulianova%20nord%2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789363"/>
            <a:ext cx="37719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 t="24197" r="32079" b="6267"/>
          <a:stretch>
            <a:fillRect/>
          </a:stretch>
        </p:blipFill>
        <p:spPr bwMode="auto">
          <a:xfrm>
            <a:off x="0" y="2349500"/>
            <a:ext cx="4951413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88913"/>
            <a:ext cx="3519487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3" descr="SV11_cesena_cammi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0550" y="1973263"/>
            <a:ext cx="3473450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4211638" cy="2133600"/>
          </a:xfrm>
        </p:spPr>
        <p:txBody>
          <a:bodyPr lIns="91440" tIns="45720" rIns="91440" bIns="45720"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Font typeface="Wingdings" pitchFamily="2" charset="2"/>
              <a:buChar char="Ø"/>
            </a:pPr>
            <a:endParaRPr lang="it-IT" sz="1100" b="1" smtClean="0"/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it-IT" sz="2400" b="1" smtClean="0">
                <a:solidFill>
                  <a:srgbClr val="0000FF"/>
                </a:solidFill>
                <a:latin typeface="Tahoma" pitchFamily="34" charset="0"/>
              </a:rPr>
              <a:t>Organizzazione di iniziative per favorire la socializzazione e l’attività fisica di gruppo</a:t>
            </a:r>
          </a:p>
        </p:txBody>
      </p:sp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3860800"/>
            <a:ext cx="3816350" cy="286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4103688" cy="1008063"/>
          </a:xfrm>
        </p:spPr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700" y="0"/>
            <a:ext cx="37973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96975"/>
            <a:ext cx="327342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9300" y="2997200"/>
            <a:ext cx="2349500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6" descr="piedib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0"/>
            <a:ext cx="22717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34938"/>
            <a:ext cx="8229600" cy="1252537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 smtClean="0"/>
              <a:t>Principali cause di morte</a:t>
            </a:r>
            <a:br>
              <a:rPr lang="it-IT" sz="3600" smtClean="0"/>
            </a:br>
            <a:r>
              <a:rPr lang="it-IT" sz="3200" smtClean="0"/>
              <a:t>Emilia-Romagna 2008</a:t>
            </a:r>
            <a:r>
              <a:rPr lang="it-IT" sz="4000" smtClean="0"/>
              <a:t>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8313" y="1916113"/>
          <a:ext cx="7867650" cy="4498975"/>
        </p:xfrm>
        <a:graphic>
          <a:graphicData uri="http://schemas.openxmlformats.org/presentationml/2006/ole">
            <p:oleObj spid="_x0000_s1026" r:id="rId4" imgW="5495760" imgH="3143160" progId="">
              <p:embed/>
            </p:oleObj>
          </a:graphicData>
        </a:graphic>
      </p:graphicFrame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79388" y="6308725"/>
            <a:ext cx="4176712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>
                <a:solidFill>
                  <a:srgbClr val="000000"/>
                </a:solidFill>
                <a:latin typeface="Tahoma" pitchFamily="34" charset="0"/>
              </a:rPr>
              <a:t>Fonte: Registro di Mortalità EMR</a:t>
            </a: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6011863" y="1628775"/>
            <a:ext cx="2879725" cy="3109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70000"/>
              </a:lnSpc>
              <a:spcBef>
                <a:spcPts val="2250"/>
              </a:spcBef>
              <a:buClr>
                <a:srgbClr val="CC0000"/>
              </a:buClr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>
                <a:solidFill>
                  <a:srgbClr val="CC0000"/>
                </a:solidFill>
                <a:latin typeface="Tahoma" pitchFamily="34" charset="0"/>
              </a:rPr>
              <a:t>38%</a:t>
            </a:r>
          </a:p>
          <a:p>
            <a:pPr algn="ctr">
              <a:lnSpc>
                <a:spcPct val="70000"/>
              </a:lnSpc>
              <a:spcBef>
                <a:spcPts val="1375"/>
              </a:spcBef>
              <a:buClr>
                <a:srgbClr val="333399"/>
              </a:buClr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200" b="1">
                <a:solidFill>
                  <a:srgbClr val="333399"/>
                </a:solidFill>
                <a:latin typeface="Tahoma" pitchFamily="34" charset="0"/>
              </a:rPr>
              <a:t>Malattie              del sistema  circolatorio</a:t>
            </a:r>
          </a:p>
          <a:p>
            <a:pPr marL="531813" lvl="1" indent="-177800">
              <a:lnSpc>
                <a:spcPct val="70000"/>
              </a:lnSpc>
              <a:spcBef>
                <a:spcPts val="1250"/>
              </a:spcBef>
              <a:buClr>
                <a:srgbClr val="333399"/>
              </a:buClr>
              <a:buFont typeface="Tahoma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333399"/>
                </a:solidFill>
                <a:latin typeface="Tahoma" pitchFamily="34" charset="0"/>
              </a:rPr>
              <a:t> disturbi circolatori dell’encefalo </a:t>
            </a:r>
          </a:p>
          <a:p>
            <a:pPr marL="531813" lvl="1" indent="-177800">
              <a:lnSpc>
                <a:spcPct val="70000"/>
              </a:lnSpc>
              <a:spcBef>
                <a:spcPts val="1250"/>
              </a:spcBef>
              <a:buClr>
                <a:srgbClr val="333399"/>
              </a:buClr>
              <a:buFont typeface="Tahoma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333399"/>
                </a:solidFill>
                <a:latin typeface="Tahoma" pitchFamily="34" charset="0"/>
              </a:rPr>
              <a:t> malattie             ischemiche del cuore</a:t>
            </a:r>
          </a:p>
          <a:p>
            <a:pPr marL="531813" lvl="1" indent="-177800">
              <a:lnSpc>
                <a:spcPct val="70000"/>
              </a:lnSpc>
              <a:spcBef>
                <a:spcPts val="1250"/>
              </a:spcBef>
              <a:buClr>
                <a:srgbClr val="333399"/>
              </a:buClr>
              <a:buFont typeface="Tahoma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333399"/>
                </a:solidFill>
                <a:latin typeface="Tahoma" pitchFamily="34" charset="0"/>
              </a:rPr>
              <a:t> infarto acuto</a:t>
            </a:r>
            <a:r>
              <a:rPr lang="it-IT" sz="2000">
                <a:solidFill>
                  <a:srgbClr val="CC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4140200" y="5970588"/>
            <a:ext cx="2879725" cy="887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70000"/>
              </a:lnSpc>
              <a:spcBef>
                <a:spcPts val="2250"/>
              </a:spcBef>
              <a:buClr>
                <a:srgbClr val="CC0000"/>
              </a:buClr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>
                <a:solidFill>
                  <a:srgbClr val="CC0000"/>
                </a:solidFill>
                <a:latin typeface="Tahoma" pitchFamily="34" charset="0"/>
              </a:rPr>
              <a:t>30%</a:t>
            </a:r>
          </a:p>
          <a:p>
            <a:pPr algn="ctr">
              <a:lnSpc>
                <a:spcPct val="70000"/>
              </a:lnSpc>
              <a:spcBef>
                <a:spcPts val="1375"/>
              </a:spcBef>
              <a:buClr>
                <a:srgbClr val="333399"/>
              </a:buClr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200" b="1">
                <a:solidFill>
                  <a:srgbClr val="333399"/>
                </a:solidFill>
                <a:latin typeface="Tahoma" pitchFamily="34" charset="0"/>
              </a:rPr>
              <a:t>Tumori</a:t>
            </a:r>
          </a:p>
        </p:txBody>
      </p:sp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323850" y="1700213"/>
            <a:ext cx="2879725" cy="887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70000"/>
              </a:lnSpc>
              <a:spcBef>
                <a:spcPts val="2250"/>
              </a:spcBef>
              <a:buClr>
                <a:srgbClr val="CC0000"/>
              </a:buClr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>
                <a:solidFill>
                  <a:srgbClr val="CC0000"/>
                </a:solidFill>
                <a:latin typeface="Tahoma" pitchFamily="34" charset="0"/>
              </a:rPr>
              <a:t>24%</a:t>
            </a:r>
          </a:p>
          <a:p>
            <a:pPr algn="ctr">
              <a:lnSpc>
                <a:spcPct val="70000"/>
              </a:lnSpc>
              <a:spcBef>
                <a:spcPts val="1375"/>
              </a:spcBef>
              <a:buClr>
                <a:srgbClr val="333399"/>
              </a:buClr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200" b="1">
                <a:solidFill>
                  <a:srgbClr val="333399"/>
                </a:solidFill>
                <a:latin typeface="Tahoma" pitchFamily="34" charset="0"/>
              </a:rPr>
              <a:t>Altre cause</a:t>
            </a: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0" y="4076700"/>
            <a:ext cx="2339975" cy="1120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70000"/>
              </a:lnSpc>
              <a:spcBef>
                <a:spcPts val="2250"/>
              </a:spcBef>
              <a:buClr>
                <a:srgbClr val="CC0000"/>
              </a:buClr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>
                <a:solidFill>
                  <a:srgbClr val="CC0000"/>
                </a:solidFill>
                <a:latin typeface="Tahoma" pitchFamily="34" charset="0"/>
              </a:rPr>
              <a:t>8%</a:t>
            </a:r>
          </a:p>
          <a:p>
            <a:pPr algn="ctr">
              <a:lnSpc>
                <a:spcPct val="70000"/>
              </a:lnSpc>
              <a:spcBef>
                <a:spcPts val="1375"/>
              </a:spcBef>
              <a:buClr>
                <a:srgbClr val="333399"/>
              </a:buClr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200" b="1">
                <a:solidFill>
                  <a:srgbClr val="333399"/>
                </a:solidFill>
                <a:latin typeface="Tahoma" pitchFamily="34" charset="0"/>
              </a:rPr>
              <a:t>Malattie respiratorie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6175" y="538163"/>
            <a:ext cx="4289425" cy="2397125"/>
          </a:xfrm>
        </p:spPr>
        <p:txBody>
          <a:bodyPr anchor="b"/>
          <a:lstStyle/>
          <a:p>
            <a:pPr eaLnBrk="1" hangingPunct="1">
              <a:lnSpc>
                <a:spcPct val="180000"/>
              </a:lnSpc>
              <a:buClr>
                <a:srgbClr val="6666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5400" b="1" smtClean="0"/>
              <a:t>Domande?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133600"/>
            <a:ext cx="3717925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1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900113" y="1371600"/>
            <a:ext cx="7772400" cy="2227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i="1">
                <a:solidFill>
                  <a:srgbClr val="000000"/>
                </a:solidFill>
                <a:latin typeface="Verdana" pitchFamily="34" charset="0"/>
              </a:rPr>
              <a:t>Il modello PRECEDE-PROCEED per la progettazione e valutazione degli interventi di promozione dell’attività fisica</a:t>
            </a:r>
            <a:br>
              <a:rPr lang="en-US" sz="2800" b="1" i="1">
                <a:solidFill>
                  <a:srgbClr val="000000"/>
                </a:solidFill>
                <a:latin typeface="Verdana" pitchFamily="34" charset="0"/>
              </a:rPr>
            </a:br>
            <a:endParaRPr lang="en-US" sz="2800" b="1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60363" y="3886200"/>
            <a:ext cx="4319587" cy="177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1">
              <a:spcBef>
                <a:spcPts val="450"/>
              </a:spcBef>
              <a:buClr>
                <a:srgbClr val="30346A"/>
              </a:buClr>
              <a:buFont typeface="Wingdings" pitchFamily="2" charset="2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it-IT" sz="1800">
              <a:solidFill>
                <a:srgbClr val="30346A"/>
              </a:solidFill>
              <a:latin typeface="Tahoma" pitchFamily="34" charset="0"/>
            </a:endParaRPr>
          </a:p>
          <a:p>
            <a:pPr lvl="1">
              <a:spcBef>
                <a:spcPts val="450"/>
              </a:spcBef>
              <a:buClr>
                <a:srgbClr val="30346A"/>
              </a:buClr>
              <a:buFont typeface="Wingdings" pitchFamily="2" charset="2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1800" b="1" i="1">
                <a:solidFill>
                  <a:srgbClr val="30346A"/>
                </a:solidFill>
                <a:latin typeface="Verdana" pitchFamily="34" charset="0"/>
              </a:rPr>
              <a:t>Mauro Palazzi </a:t>
            </a:r>
          </a:p>
          <a:p>
            <a:pPr lvl="1">
              <a:spcBef>
                <a:spcPts val="450"/>
              </a:spcBef>
              <a:buClr>
                <a:srgbClr val="30346A"/>
              </a:buClr>
              <a:buFont typeface="Wingdings" pitchFamily="2" charset="2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1800" b="1" i="1">
                <a:solidFill>
                  <a:srgbClr val="30346A"/>
                </a:solidFill>
                <a:latin typeface="Verdana" pitchFamily="34" charset="0"/>
              </a:rPr>
              <a:t>Direttore UO Epidemiologia e Comunicazione di Cesena</a:t>
            </a:r>
          </a:p>
          <a:p>
            <a:pPr lvl="1">
              <a:spcBef>
                <a:spcPts val="450"/>
              </a:spcBef>
              <a:buClr>
                <a:srgbClr val="30346A"/>
              </a:buClr>
              <a:buFont typeface="Wingdings" pitchFamily="2" charset="2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it-IT" sz="1800" b="1" i="1">
              <a:solidFill>
                <a:srgbClr val="30346A"/>
              </a:solidFill>
              <a:latin typeface="Verdana" pitchFamily="34" charset="0"/>
            </a:endParaRPr>
          </a:p>
          <a:p>
            <a:pPr lvl="1">
              <a:spcBef>
                <a:spcPts val="450"/>
              </a:spcBef>
              <a:buClr>
                <a:srgbClr val="30346A"/>
              </a:buClr>
              <a:buFont typeface="Wingdings" pitchFamily="2" charset="2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1800" b="1" i="1">
                <a:solidFill>
                  <a:srgbClr val="30346A"/>
                </a:solidFill>
                <a:latin typeface="Verdana" pitchFamily="34" charset="0"/>
              </a:rPr>
              <a:t>AUSL Romagna 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263650" y="384175"/>
            <a:ext cx="5576888" cy="135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525" y="3419475"/>
            <a:ext cx="2089150" cy="208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077200" cy="1219200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Cosa vuole dire progettare…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72400" cy="4800600"/>
          </a:xfrm>
        </p:spPr>
        <p:txBody>
          <a:bodyPr/>
          <a:lstStyle/>
          <a:p>
            <a:pPr eaLnBrk="1" hangingPunct="1">
              <a:buFont typeface="Comic Sans MS" pitchFamily="66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mtClean="0">
                <a:latin typeface="Comic Sans MS" pitchFamily="66" charset="0"/>
              </a:rPr>
              <a:t>	</a:t>
            </a:r>
            <a:r>
              <a:rPr lang="it-IT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… definire obiettivi,</a:t>
            </a:r>
          </a:p>
          <a:p>
            <a:pPr eaLnBrk="1" hangingPunct="1">
              <a:buClr>
                <a:srgbClr val="CC0000"/>
              </a:buClr>
              <a:buFont typeface="Comic Sans MS" pitchFamily="66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… in funzione della soluzione di problemi,</a:t>
            </a:r>
          </a:p>
          <a:p>
            <a:pPr eaLnBrk="1" hangingPunct="1">
              <a:buClr>
                <a:srgbClr val="CC0000"/>
              </a:buClr>
              <a:buFont typeface="Comic Sans MS" pitchFamily="66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… stabilendo modi e tempi per raggiungerli…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 rot="17820000" flipH="1">
            <a:off x="-38100" y="2474913"/>
            <a:ext cx="2057400" cy="1676400"/>
          </a:xfrm>
          <a:custGeom>
            <a:avLst/>
            <a:gdLst>
              <a:gd name="T0" fmla="*/ 1242631 w 21600"/>
              <a:gd name="T1" fmla="*/ 18316 h 21600"/>
              <a:gd name="T2" fmla="*/ 319564 w 21600"/>
              <a:gd name="T3" fmla="*/ 580764 h 21600"/>
              <a:gd name="T4" fmla="*/ 1137666 w 21600"/>
              <a:gd name="T5" fmla="*/ 420652 h 21600"/>
              <a:gd name="T6" fmla="*/ 2314575 w 21600"/>
              <a:gd name="T7" fmla="*/ 838200 h 21600"/>
              <a:gd name="T8" fmla="*/ 1804988 w 21600"/>
              <a:gd name="T9" fmla="*/ 1253419 h 21600"/>
              <a:gd name="T10" fmla="*/ 1295400 w 21600"/>
              <a:gd name="T11" fmla="*/ 8382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300" y="10800"/>
                </a:moveTo>
                <a:cubicBezTo>
                  <a:pt x="16300" y="7762"/>
                  <a:pt x="13837" y="5300"/>
                  <a:pt x="10800" y="5300"/>
                </a:cubicBezTo>
                <a:cubicBezTo>
                  <a:pt x="8628" y="5299"/>
                  <a:pt x="6659" y="6578"/>
                  <a:pt x="5775" y="8561"/>
                </a:cubicBezTo>
                <a:lnTo>
                  <a:pt x="934" y="6405"/>
                </a:lnTo>
                <a:cubicBezTo>
                  <a:pt x="2670" y="2509"/>
                  <a:pt x="6535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50" y="16150"/>
                </a:lnTo>
                <a:lnTo>
                  <a:pt x="13600" y="10800"/>
                </a:lnTo>
                <a:lnTo>
                  <a:pt x="16300" y="10800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9637" name="WordArt 5"/>
          <p:cNvSpPr>
            <a:spLocks noChangeArrowheads="1" noChangeShapeType="1" noTextEdit="1"/>
          </p:cNvSpPr>
          <p:nvPr/>
        </p:nvSpPr>
        <p:spPr bwMode="auto">
          <a:xfrm>
            <a:off x="1447800" y="4700588"/>
            <a:ext cx="4329113" cy="1319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6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000080"/>
                </a:solidFill>
                <a:effectLst>
                  <a:outerShdw dist="40186" dir="1096358" algn="ctr" rotWithShape="0">
                    <a:srgbClr val="9999FF"/>
                  </a:outerShdw>
                </a:effectLst>
                <a:latin typeface="Arial Black"/>
              </a:rPr>
              <a:t>Progettazione</a:t>
            </a:r>
          </a:p>
        </p:txBody>
      </p:sp>
      <p:pic>
        <p:nvPicPr>
          <p:cNvPr id="69638" name="Picture 6" descr="Mostra immagine a dimensione inter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4270375"/>
            <a:ext cx="2592387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609600" y="73025"/>
            <a:ext cx="8151813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>
                <a:srgbClr val="660066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>
                <a:solidFill>
                  <a:srgbClr val="660066"/>
                </a:solidFill>
                <a:latin typeface="Tahoma" pitchFamily="34" charset="0"/>
              </a:rPr>
              <a:t>Modello Precede-Proceed (Green-Kreuter 1999)</a:t>
            </a:r>
            <a:r>
              <a:rPr lang="ar-SA" sz="3200">
                <a:solidFill>
                  <a:srgbClr val="660066"/>
                </a:solidFill>
                <a:latin typeface="Tahoma" pitchFamily="34" charset="0"/>
                <a:cs typeface="Arial" charset="0"/>
              </a:rPr>
              <a:t>‏</a:t>
            </a:r>
            <a:endParaRPr lang="it-IT" sz="3200">
              <a:solidFill>
                <a:srgbClr val="660066"/>
              </a:solidFill>
              <a:latin typeface="Tahoma" pitchFamily="34" charset="0"/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84313"/>
            <a:ext cx="8763000" cy="494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539750" y="2851150"/>
            <a:ext cx="8153400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>
                <a:srgbClr val="660066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>
                <a:solidFill>
                  <a:srgbClr val="660066"/>
                </a:solidFill>
                <a:latin typeface="Tahoma" pitchFamily="34" charset="0"/>
              </a:rPr>
              <a:t/>
            </a:r>
            <a:br>
              <a:rPr lang="it-IT" sz="2800" b="1">
                <a:solidFill>
                  <a:srgbClr val="660066"/>
                </a:solidFill>
                <a:latin typeface="Tahoma" pitchFamily="34" charset="0"/>
              </a:rPr>
            </a:br>
            <a:r>
              <a:rPr lang="it-IT" sz="2800" b="1">
                <a:solidFill>
                  <a:srgbClr val="660066"/>
                </a:solidFill>
                <a:latin typeface="Tahoma" pitchFamily="34" charset="0"/>
              </a:rPr>
              <a:t/>
            </a:r>
            <a:br>
              <a:rPr lang="it-IT" sz="2800" b="1">
                <a:solidFill>
                  <a:srgbClr val="660066"/>
                </a:solidFill>
                <a:latin typeface="Tahoma" pitchFamily="34" charset="0"/>
              </a:rPr>
            </a:br>
            <a:endParaRPr lang="it-IT" sz="2800" b="1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28625" y="1571625"/>
            <a:ext cx="8228013" cy="5053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1788" indent="-331788">
              <a:spcBef>
                <a:spcPts val="700"/>
              </a:spcBef>
              <a:buClr>
                <a:srgbClr val="6F89F7"/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it-IT" sz="2800" b="1">
                <a:solidFill>
                  <a:srgbClr val="30346A"/>
                </a:solidFill>
                <a:latin typeface="Tahoma" pitchFamily="34" charset="0"/>
              </a:rPr>
              <a:t>Diagnosi sociale</a:t>
            </a:r>
          </a:p>
          <a:p>
            <a:pPr marL="331788" indent="-331788">
              <a:spcBef>
                <a:spcPts val="700"/>
              </a:spcBef>
              <a:buClr>
                <a:srgbClr val="6F89F7"/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it-IT" sz="2800" b="1">
              <a:solidFill>
                <a:srgbClr val="30346A"/>
              </a:solidFill>
              <a:latin typeface="Tahoma" pitchFamily="34" charset="0"/>
            </a:endParaRPr>
          </a:p>
          <a:p>
            <a:pPr marL="331788" indent="-331788">
              <a:spcBef>
                <a:spcPts val="700"/>
              </a:spcBef>
              <a:buClr>
                <a:srgbClr val="6F89F7"/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it-IT" sz="2800">
                <a:solidFill>
                  <a:srgbClr val="30346A"/>
                </a:solidFill>
                <a:latin typeface="Tahoma" pitchFamily="34" charset="0"/>
              </a:rPr>
              <a:t>Processo di identificazione della </a:t>
            </a:r>
            <a:r>
              <a:rPr lang="it-IT" sz="2800" b="1">
                <a:solidFill>
                  <a:srgbClr val="30346A"/>
                </a:solidFill>
                <a:latin typeface="Tahoma" pitchFamily="34" charset="0"/>
              </a:rPr>
              <a:t>percezione della popolazione sui suoi bisogni di salute, di qualità di vita e le sue aspirazioni per il bene comune</a:t>
            </a:r>
            <a:r>
              <a:rPr lang="it-IT" sz="2800">
                <a:solidFill>
                  <a:srgbClr val="30346A"/>
                </a:solidFill>
                <a:latin typeface="Tahoma" pitchFamily="34" charset="0"/>
              </a:rPr>
              <a:t>, attraverso un </a:t>
            </a:r>
            <a:r>
              <a:rPr lang="it-IT" sz="2800" b="1">
                <a:solidFill>
                  <a:srgbClr val="30346A"/>
                </a:solidFill>
                <a:latin typeface="Tahoma" pitchFamily="34" charset="0"/>
              </a:rPr>
              <a:t>ampia partecipazione </a:t>
            </a:r>
            <a:r>
              <a:rPr lang="it-IT" sz="2800">
                <a:solidFill>
                  <a:srgbClr val="30346A"/>
                </a:solidFill>
                <a:latin typeface="Tahoma" pitchFamily="34" charset="0"/>
              </a:rPr>
              <a:t>e l’applicazione di </a:t>
            </a:r>
            <a:r>
              <a:rPr lang="it-IT" sz="2800" b="1">
                <a:solidFill>
                  <a:srgbClr val="30346A"/>
                </a:solidFill>
                <a:latin typeface="Tahoma" pitchFamily="34" charset="0"/>
              </a:rPr>
              <a:t>multiple attività di raccolta di informazioni</a:t>
            </a:r>
            <a:r>
              <a:rPr lang="it-IT" sz="2800">
                <a:solidFill>
                  <a:srgbClr val="30346A"/>
                </a:solidFill>
                <a:latin typeface="Tahoma" pitchFamily="34" charset="0"/>
              </a:rPr>
              <a:t> organizzate in modo da ampliare le conoscenze della comunità.</a:t>
            </a:r>
          </a:p>
          <a:p>
            <a:pPr marL="331788" indent="-331788">
              <a:spcBef>
                <a:spcPts val="700"/>
              </a:spcBef>
              <a:buClr>
                <a:srgbClr val="6F89F7"/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it-IT" sz="2800">
              <a:solidFill>
                <a:srgbClr val="30346A"/>
              </a:solidFill>
              <a:latin typeface="Tahoma" pitchFamily="34" charset="0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0"/>
            <a:ext cx="3362325" cy="189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7885113" y="476250"/>
            <a:ext cx="719137" cy="576263"/>
          </a:xfrm>
          <a:prstGeom prst="ellipse">
            <a:avLst/>
          </a:prstGeom>
          <a:noFill/>
          <a:ln w="57240">
            <a:solidFill>
              <a:srgbClr val="882B1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611188" y="3836988"/>
            <a:ext cx="8153400" cy="301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>
                <a:srgbClr val="660066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>
                <a:solidFill>
                  <a:srgbClr val="660066"/>
                </a:solidFill>
                <a:latin typeface="Tahoma" pitchFamily="34" charset="0"/>
              </a:rPr>
              <a:t>Conoscere la comunità</a:t>
            </a:r>
            <a:br>
              <a:rPr lang="it-IT" b="1">
                <a:solidFill>
                  <a:srgbClr val="660066"/>
                </a:solidFill>
                <a:latin typeface="Tahoma" pitchFamily="34" charset="0"/>
              </a:rPr>
            </a:br>
            <a:r>
              <a:rPr lang="it-IT" b="1">
                <a:solidFill>
                  <a:srgbClr val="660066"/>
                </a:solidFill>
                <a:latin typeface="Tahoma" pitchFamily="34" charset="0"/>
              </a:rPr>
              <a:t/>
            </a:r>
            <a:br>
              <a:rPr lang="it-IT" b="1">
                <a:solidFill>
                  <a:srgbClr val="660066"/>
                </a:solidFill>
                <a:latin typeface="Tahoma" pitchFamily="34" charset="0"/>
              </a:rPr>
            </a:br>
            <a:r>
              <a:rPr lang="it-IT" b="1">
                <a:solidFill>
                  <a:srgbClr val="660066"/>
                </a:solidFill>
                <a:latin typeface="Tahoma" pitchFamily="34" charset="0"/>
              </a:rPr>
              <a:t> Come viene percepito il problema? </a:t>
            </a:r>
            <a:br>
              <a:rPr lang="it-IT" b="1">
                <a:solidFill>
                  <a:srgbClr val="660066"/>
                </a:solidFill>
                <a:latin typeface="Tahoma" pitchFamily="34" charset="0"/>
              </a:rPr>
            </a:br>
            <a:r>
              <a:rPr lang="it-IT" b="1">
                <a:solidFill>
                  <a:srgbClr val="660066"/>
                </a:solidFill>
                <a:latin typeface="Tahoma" pitchFamily="34" charset="0"/>
              </a:rPr>
              <a:t/>
            </a:r>
            <a:br>
              <a:rPr lang="it-IT" b="1">
                <a:solidFill>
                  <a:srgbClr val="660066"/>
                </a:solidFill>
                <a:latin typeface="Tahoma" pitchFamily="34" charset="0"/>
              </a:rPr>
            </a:br>
            <a:r>
              <a:rPr lang="it-IT" b="1">
                <a:solidFill>
                  <a:srgbClr val="660066"/>
                </a:solidFill>
                <a:latin typeface="Tahoma" pitchFamily="34" charset="0"/>
              </a:rPr>
              <a:t>Promuovere la partecipazione</a:t>
            </a:r>
            <a:br>
              <a:rPr lang="it-IT" b="1">
                <a:solidFill>
                  <a:srgbClr val="660066"/>
                </a:solidFill>
                <a:latin typeface="Tahoma" pitchFamily="34" charset="0"/>
              </a:rPr>
            </a:br>
            <a:r>
              <a:rPr lang="it-IT" b="1">
                <a:solidFill>
                  <a:srgbClr val="660066"/>
                </a:solidFill>
                <a:latin typeface="Tahoma" pitchFamily="34" charset="0"/>
              </a:rPr>
              <a:t>( cosa è, perché e come si promuove?)</a:t>
            </a:r>
            <a:br>
              <a:rPr lang="it-IT" b="1">
                <a:solidFill>
                  <a:srgbClr val="660066"/>
                </a:solidFill>
                <a:latin typeface="Tahoma" pitchFamily="34" charset="0"/>
              </a:rPr>
            </a:br>
            <a:r>
              <a:rPr lang="it-IT" b="1">
                <a:solidFill>
                  <a:srgbClr val="660066"/>
                </a:solidFill>
                <a:latin typeface="Tahoma" pitchFamily="34" charset="0"/>
              </a:rPr>
              <a:t/>
            </a:r>
            <a:br>
              <a:rPr lang="it-IT" b="1">
                <a:solidFill>
                  <a:srgbClr val="660066"/>
                </a:solidFill>
                <a:latin typeface="Tahoma" pitchFamily="34" charset="0"/>
              </a:rPr>
            </a:br>
            <a:endParaRPr lang="it-IT" b="1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23850" y="1916113"/>
            <a:ext cx="8228013" cy="4646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1788" indent="-331788">
              <a:spcBef>
                <a:spcPts val="700"/>
              </a:spcBef>
              <a:buClr>
                <a:srgbClr val="6F89F7"/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it-IT" sz="2800" b="1">
                <a:solidFill>
                  <a:srgbClr val="30346A"/>
                </a:solidFill>
                <a:latin typeface="Tahoma" pitchFamily="34" charset="0"/>
              </a:rPr>
              <a:t>Diagnosi sociale</a:t>
            </a:r>
          </a:p>
          <a:p>
            <a:pPr marL="331788" indent="-331788">
              <a:spcBef>
                <a:spcPts val="700"/>
              </a:spcBef>
              <a:buClr>
                <a:srgbClr val="6F89F7"/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it-IT" sz="2800" b="1">
              <a:solidFill>
                <a:srgbClr val="30346A"/>
              </a:solidFill>
              <a:latin typeface="Tahoma" pitchFamily="34" charset="0"/>
            </a:endParaRPr>
          </a:p>
          <a:p>
            <a:pPr marL="331788" indent="-331788">
              <a:spcBef>
                <a:spcPts val="700"/>
              </a:spcBef>
              <a:buClr>
                <a:srgbClr val="6F89F7"/>
              </a:buClr>
              <a:buFont typeface="Times New Roman" pitchFamily="18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it-IT">
                <a:solidFill>
                  <a:srgbClr val="30346A"/>
                </a:solidFill>
                <a:latin typeface="Tahoma" pitchFamily="34" charset="0"/>
              </a:rPr>
              <a:t>Valutare i bisogni e le caratteristiche della popolazione di riferimento, coinvolgendola nell’autoanalisi.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0"/>
            <a:ext cx="3362325" cy="189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7885113" y="476250"/>
            <a:ext cx="719137" cy="576263"/>
          </a:xfrm>
          <a:prstGeom prst="ellipse">
            <a:avLst/>
          </a:prstGeom>
          <a:noFill/>
          <a:ln w="57240">
            <a:solidFill>
              <a:srgbClr val="882B1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Text Box 2"/>
          <p:cNvSpPr txBox="1">
            <a:spLocks noChangeArrowheads="1"/>
          </p:cNvSpPr>
          <p:nvPr/>
        </p:nvSpPr>
        <p:spPr bwMode="auto">
          <a:xfrm>
            <a:off x="3203575" y="3429000"/>
            <a:ext cx="2667000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buClr>
                <a:srgbClr val="0000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4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comunità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23850" y="404813"/>
            <a:ext cx="8496300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0"/>
              </a:spcBef>
              <a:buClr>
                <a:srgbClr val="00009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>
                <a:solidFill>
                  <a:srgbClr val="000090"/>
                </a:solidFill>
                <a:latin typeface="Arial" charset="0"/>
              </a:rPr>
              <a:t>Considerare i diversi punti di vista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916113"/>
            <a:ext cx="2000250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437063"/>
            <a:ext cx="2800350" cy="201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989138"/>
            <a:ext cx="2519363" cy="161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3860800"/>
            <a:ext cx="1666875" cy="263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652963"/>
            <a:ext cx="2087563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575" y="1484313"/>
            <a:ext cx="2424113" cy="181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403350" y="188913"/>
            <a:ext cx="5111750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buClr>
                <a:srgbClr val="660066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>
                <a:solidFill>
                  <a:srgbClr val="660066"/>
                </a:solidFill>
                <a:latin typeface="Tahoma" pitchFamily="34" charset="0"/>
              </a:rPr>
              <a:t>Conoscere la comunità e le sue percezioni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900113" y="2349500"/>
            <a:ext cx="7416800" cy="499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1838" lvl="1" indent="-274638">
              <a:lnSpc>
                <a:spcPct val="80000"/>
              </a:lnSpc>
              <a:spcBef>
                <a:spcPts val="600"/>
              </a:spcBef>
              <a:buClr>
                <a:srgbClr val="30346A"/>
              </a:buClr>
              <a:buFont typeface="Wingdings" pitchFamily="2" charset="2"/>
              <a:buChar char=""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</a:rPr>
              <a:t>Quali sono le caratteristiche socio culturali dei destinatari? </a:t>
            </a:r>
          </a:p>
          <a:p>
            <a:pPr marL="731838" lvl="1" indent="-274638">
              <a:lnSpc>
                <a:spcPct val="80000"/>
              </a:lnSpc>
              <a:spcBef>
                <a:spcPts val="600"/>
              </a:spcBef>
              <a:buClr>
                <a:srgbClr val="30346A"/>
              </a:buClr>
              <a:buFont typeface="Wingdings" pitchFamily="2" charset="2"/>
              <a:buChar char=""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</a:rPr>
              <a:t>Quali sono i problemi?</a:t>
            </a:r>
          </a:p>
          <a:p>
            <a:pPr marL="731838" lvl="1" indent="-274638">
              <a:lnSpc>
                <a:spcPct val="80000"/>
              </a:lnSpc>
              <a:spcBef>
                <a:spcPts val="600"/>
              </a:spcBef>
              <a:buClr>
                <a:srgbClr val="30346A"/>
              </a:buClr>
              <a:buFont typeface="Wingdings" pitchFamily="2" charset="2"/>
              <a:buChar char=""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</a:rPr>
              <a:t>Perché è un problema?</a:t>
            </a:r>
          </a:p>
          <a:p>
            <a:pPr marL="731838" lvl="1" indent="-274638">
              <a:lnSpc>
                <a:spcPct val="80000"/>
              </a:lnSpc>
              <a:spcBef>
                <a:spcPts val="600"/>
              </a:spcBef>
              <a:buClr>
                <a:srgbClr val="30346A"/>
              </a:buClr>
              <a:buFont typeface="Wingdings" pitchFamily="2" charset="2"/>
              <a:buChar char=""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</a:rPr>
              <a:t>Per chi è un problema?</a:t>
            </a:r>
          </a:p>
          <a:p>
            <a:pPr marL="731838" lvl="1" indent="-274638">
              <a:lnSpc>
                <a:spcPct val="80000"/>
              </a:lnSpc>
              <a:spcBef>
                <a:spcPts val="600"/>
              </a:spcBef>
              <a:buClr>
                <a:srgbClr val="30346A"/>
              </a:buClr>
              <a:buFont typeface="Wingdings" pitchFamily="2" charset="2"/>
              <a:buChar char=""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</a:rPr>
              <a:t>Come viene percepito il problema?</a:t>
            </a:r>
          </a:p>
          <a:p>
            <a:pPr marL="731838" lvl="1" indent="-274638">
              <a:lnSpc>
                <a:spcPct val="80000"/>
              </a:lnSpc>
              <a:spcBef>
                <a:spcPts val="600"/>
              </a:spcBef>
              <a:buClr>
                <a:srgbClr val="30346A"/>
              </a:buClr>
              <a:buFont typeface="Wingdings" pitchFamily="2" charset="2"/>
              <a:buChar char=""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</a:rPr>
              <a:t>Quali risorse e vincoli sono presenti nel contesto?</a:t>
            </a:r>
          </a:p>
          <a:p>
            <a:pPr marL="731838" lvl="1" indent="-274638">
              <a:lnSpc>
                <a:spcPct val="80000"/>
              </a:lnSpc>
              <a:spcBef>
                <a:spcPts val="600"/>
              </a:spcBef>
              <a:buClr>
                <a:srgbClr val="30346A"/>
              </a:buClr>
              <a:buFont typeface="Wingdings" pitchFamily="2" charset="2"/>
              <a:buNone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</a:pPr>
            <a:endParaRPr lang="it-IT" sz="3200">
              <a:solidFill>
                <a:srgbClr val="000000"/>
              </a:solidFill>
              <a:latin typeface="Tahoma" pitchFamily="34" charset="0"/>
            </a:endParaRPr>
          </a:p>
          <a:p>
            <a:pPr marL="731838" lvl="1" indent="-274638">
              <a:lnSpc>
                <a:spcPct val="80000"/>
              </a:lnSpc>
              <a:spcBef>
                <a:spcPts val="600"/>
              </a:spcBef>
              <a:buClr>
                <a:srgbClr val="30346A"/>
              </a:buClr>
              <a:buFont typeface="Wingdings" pitchFamily="2" charset="2"/>
              <a:buNone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</a:pPr>
            <a:endParaRPr lang="it-IT" sz="3200">
              <a:solidFill>
                <a:srgbClr val="000000"/>
              </a:solidFill>
              <a:latin typeface="Tahoma" pitchFamily="34" charset="0"/>
            </a:endParaRPr>
          </a:p>
          <a:p>
            <a:pPr marL="731838" lvl="1" indent="-274638">
              <a:lnSpc>
                <a:spcPct val="80000"/>
              </a:lnSpc>
              <a:spcBef>
                <a:spcPts val="600"/>
              </a:spcBef>
              <a:buClr>
                <a:srgbClr val="30346A"/>
              </a:buClr>
              <a:buFont typeface="Wingdings" pitchFamily="2" charset="2"/>
              <a:buNone/>
              <a:tabLst>
                <a:tab pos="731838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  <a:tab pos="9715500" algn="l"/>
              </a:tabLst>
            </a:pPr>
            <a:endParaRPr lang="it-IT" sz="32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990600" y="1336675"/>
            <a:ext cx="7772400" cy="155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>
                <a:srgbClr val="660066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>
                <a:solidFill>
                  <a:srgbClr val="660066"/>
                </a:solidFill>
                <a:latin typeface="Tahoma" pitchFamily="34" charset="0"/>
              </a:rPr>
              <a:t/>
            </a:r>
            <a:br>
              <a:rPr lang="it-IT" sz="2800" b="1">
                <a:solidFill>
                  <a:srgbClr val="660066"/>
                </a:solidFill>
                <a:latin typeface="Tahoma" pitchFamily="34" charset="0"/>
              </a:rPr>
            </a:br>
            <a:r>
              <a:rPr lang="it-IT" sz="2800" b="1">
                <a:solidFill>
                  <a:srgbClr val="660066"/>
                </a:solidFill>
                <a:latin typeface="Tahoma" pitchFamily="34" charset="0"/>
              </a:rPr>
              <a:t>Diagnosi epidemiologica (del problema di salute e suoi determinanti)</a:t>
            </a:r>
            <a:r>
              <a:rPr lang="ar-SA" sz="2800" b="1">
                <a:solidFill>
                  <a:srgbClr val="660066"/>
                </a:solidFill>
                <a:latin typeface="Tahoma" pitchFamily="34" charset="0"/>
                <a:cs typeface="Arial" charset="0"/>
              </a:rPr>
              <a:t>‏</a:t>
            </a:r>
            <a:endParaRPr lang="it-IT" sz="2800" b="1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714375" y="371475"/>
            <a:ext cx="7043738" cy="1185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700"/>
              </a:spcBef>
              <a:buClr>
                <a:srgbClr val="6F89F7"/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30346A"/>
                </a:solidFill>
                <a:latin typeface="Tahoma" pitchFamily="34" charset="0"/>
              </a:rPr>
              <a:t>Oltre ad ascoltare il parere dei cittadini dobbiamo quantificare il problema nella nostra realtà.</a:t>
            </a:r>
          </a:p>
          <a:p>
            <a:pPr>
              <a:spcBef>
                <a:spcPts val="700"/>
              </a:spcBef>
              <a:buClr>
                <a:srgbClr val="6F89F7"/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>
              <a:solidFill>
                <a:srgbClr val="30346A"/>
              </a:solidFill>
              <a:latin typeface="Tahoma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700" y="3600450"/>
            <a:ext cx="5162550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8640763" y="5400675"/>
            <a:ext cx="1587" cy="179388"/>
          </a:xfrm>
          <a:prstGeom prst="upArrow">
            <a:avLst>
              <a:gd name="adj1" fmla="val 50000"/>
              <a:gd name="adj2" fmla="val 2825898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5292725" y="5229225"/>
            <a:ext cx="539750" cy="1439863"/>
          </a:xfrm>
          <a:prstGeom prst="upArrow">
            <a:avLst>
              <a:gd name="adj1" fmla="val 50000"/>
              <a:gd name="adj2" fmla="val 66691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>
            <a:off x="6227763" y="5229225"/>
            <a:ext cx="539750" cy="1439863"/>
          </a:xfrm>
          <a:prstGeom prst="upArrow">
            <a:avLst>
              <a:gd name="adj1" fmla="val 50000"/>
              <a:gd name="adj2" fmla="val 66691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609600" y="66675"/>
            <a:ext cx="8148638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>
                <a:srgbClr val="660066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>
                <a:solidFill>
                  <a:srgbClr val="660066"/>
                </a:solidFill>
                <a:latin typeface="Tahoma" pitchFamily="34" charset="0"/>
              </a:rPr>
              <a:t>Analizzare i determinanti correlati al problema di salute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8224838" cy="464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1788" indent="-331788">
              <a:spcBef>
                <a:spcPts val="700"/>
              </a:spcBef>
              <a:buClr>
                <a:srgbClr val="6F89F7"/>
              </a:buClr>
              <a:buFont typeface="Times New Roman" pitchFamily="18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it-IT" sz="3600" b="1">
                <a:solidFill>
                  <a:srgbClr val="30346A"/>
                </a:solidFill>
                <a:latin typeface="Tahoma" pitchFamily="34" charset="0"/>
              </a:rPr>
              <a:t>Genetici</a:t>
            </a:r>
          </a:p>
          <a:p>
            <a:pPr marL="331788" indent="-331788">
              <a:spcBef>
                <a:spcPts val="700"/>
              </a:spcBef>
              <a:buClr>
                <a:srgbClr val="6F89F7"/>
              </a:buClr>
              <a:buFont typeface="Times New Roman" pitchFamily="18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it-IT" sz="3600" b="1">
                <a:solidFill>
                  <a:srgbClr val="30346A"/>
                </a:solidFill>
                <a:latin typeface="Tahoma" pitchFamily="34" charset="0"/>
              </a:rPr>
              <a:t>Comportamentali</a:t>
            </a:r>
          </a:p>
          <a:p>
            <a:pPr marL="331788" indent="-331788">
              <a:spcBef>
                <a:spcPts val="700"/>
              </a:spcBef>
              <a:buClr>
                <a:srgbClr val="6F89F7"/>
              </a:buClr>
              <a:buFont typeface="Times New Roman" pitchFamily="18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it-IT" sz="3600" b="1">
                <a:solidFill>
                  <a:srgbClr val="30346A"/>
                </a:solidFill>
                <a:latin typeface="Tahoma" pitchFamily="34" charset="0"/>
              </a:rPr>
              <a:t>Ambientali</a:t>
            </a:r>
            <a:r>
              <a:rPr lang="it-IT" sz="2800">
                <a:solidFill>
                  <a:srgbClr val="30346A"/>
                </a:solidFill>
                <a:latin typeface="Tahoma" pitchFamily="34" charset="0"/>
              </a:rPr>
              <a:t> (accesso risorse, economia, equità sociale, ambiente fisico), sono esterni all’individuo e ci aiutano a capire quali altri attori sono interessati e da coinvolgere. Rappresentano i </a:t>
            </a:r>
            <a:r>
              <a:rPr lang="it-IT" sz="2800" b="1">
                <a:solidFill>
                  <a:srgbClr val="30346A"/>
                </a:solidFill>
                <a:latin typeface="Tahoma" pitchFamily="34" charset="0"/>
              </a:rPr>
              <a:t>vincoli </a:t>
            </a:r>
            <a:r>
              <a:rPr lang="it-IT" sz="2800">
                <a:solidFill>
                  <a:srgbClr val="30346A"/>
                </a:solidFill>
                <a:latin typeface="Tahoma" pitchFamily="34" charset="0"/>
              </a:rPr>
              <a:t>da considerare.</a:t>
            </a:r>
          </a:p>
          <a:p>
            <a:pPr marL="331788" indent="-331788">
              <a:spcBef>
                <a:spcPts val="700"/>
              </a:spcBef>
              <a:buClr>
                <a:srgbClr val="6F89F7"/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it-IT" sz="2800">
              <a:solidFill>
                <a:srgbClr val="30346A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846138"/>
            <a:ext cx="8229600" cy="1190625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 smtClean="0"/>
              <a:t>Principali cause di ricovero </a:t>
            </a:r>
            <a:br>
              <a:rPr lang="it-IT" sz="3600" smtClean="0"/>
            </a:br>
            <a:r>
              <a:rPr lang="it-IT" sz="3600" smtClean="0"/>
              <a:t>Emilia-Romagna, 2008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247900"/>
            <a:ext cx="8229600" cy="4013200"/>
          </a:xfrm>
        </p:spPr>
        <p:txBody>
          <a:bodyPr/>
          <a:lstStyle/>
          <a:p>
            <a:pPr marL="338138" indent="-338138" eaLnBrk="1" hangingPunct="1">
              <a:buFont typeface="Verdana" pitchFamily="34" charset="0"/>
              <a:buNone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it-IT" smtClean="0"/>
              <a:t> -  malattie del sistema circolatorio (17%) </a:t>
            </a:r>
          </a:p>
          <a:p>
            <a:pPr marL="338138" indent="-338138" eaLnBrk="1" hangingPunct="1">
              <a:buFont typeface="Verdana" pitchFamily="34" charset="0"/>
              <a:buNone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it-IT" smtClean="0"/>
              <a:t> -  tumori (10%)‏</a:t>
            </a:r>
          </a:p>
          <a:p>
            <a:pPr marL="338138" indent="-338138" eaLnBrk="1" hangingPunct="1">
              <a:buFont typeface="Verdana" pitchFamily="34" charset="0"/>
              <a:buNone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it-IT" smtClean="0"/>
              <a:t> -  parto e del puerperio (9%) </a:t>
            </a:r>
          </a:p>
          <a:p>
            <a:pPr marL="338138" indent="-338138" eaLnBrk="1" hangingPunct="1">
              <a:buFont typeface="Verdana" pitchFamily="34" charset="0"/>
              <a:buNone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it-IT" smtClean="0"/>
              <a:t> -  malattie respiratorie (8%)‏</a:t>
            </a:r>
          </a:p>
          <a:p>
            <a:pPr marL="338138" indent="-338138" eaLnBrk="1" hangingPunct="1">
              <a:buFont typeface="Verdana" pitchFamily="34" charset="0"/>
              <a:buNone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it-IT" smtClean="0"/>
              <a:t> -  traumatismi e avvelenamenti (8%)‏</a:t>
            </a:r>
          </a:p>
          <a:p>
            <a:pPr marL="338138" indent="-338138" eaLnBrk="1" hangingPunct="1">
              <a:buFont typeface="Verdana" pitchFamily="34" charset="0"/>
              <a:buNone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endParaRPr lang="it-IT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609600" y="69850"/>
            <a:ext cx="8148638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>
                <a:srgbClr val="660066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>
                <a:solidFill>
                  <a:srgbClr val="660066"/>
                </a:solidFill>
                <a:latin typeface="Tahoma" pitchFamily="34" charset="0"/>
              </a:rPr>
              <a:t>Metodi: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500063" y="785813"/>
            <a:ext cx="4035425" cy="547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>
              <a:spcBef>
                <a:spcPts val="700"/>
              </a:spcBef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it-IT" sz="2800">
              <a:solidFill>
                <a:srgbClr val="000000"/>
              </a:solidFill>
            </a:endParaRPr>
          </a:p>
          <a:p>
            <a:pPr marL="336550" indent="-336550">
              <a:spcBef>
                <a:spcPts val="700"/>
              </a:spcBef>
              <a:buFont typeface="Times New Roman" pitchFamily="18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Formali: Analisi epidemiologica dati (correnti, di servizio, da ricerche ad hoc..), analisi della letteratura, questionari…</a:t>
            </a:r>
          </a:p>
          <a:p>
            <a:pPr marL="336550" indent="-336550">
              <a:spcBef>
                <a:spcPts val="700"/>
              </a:spcBef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it-IT" sz="28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36550" indent="-336550">
              <a:spcBef>
                <a:spcPts val="700"/>
              </a:spcBef>
              <a:buFont typeface="Times New Roman" pitchFamily="18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Informali: gruppi focus, gruppi di discussione…)</a:t>
            </a:r>
            <a:r>
              <a:rPr lang="ar-SA" sz="2800">
                <a:solidFill>
                  <a:srgbClr val="000000"/>
                </a:solidFill>
                <a:latin typeface="Tahoma" pitchFamily="34" charset="0"/>
                <a:cs typeface="Arial" charset="0"/>
              </a:rPr>
              <a:t>‏</a:t>
            </a:r>
            <a:endParaRPr lang="it-IT" sz="28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714375"/>
            <a:ext cx="3416300" cy="2268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3644900"/>
            <a:ext cx="3101975" cy="284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990600" y="1336675"/>
            <a:ext cx="7772400" cy="155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>
                <a:srgbClr val="660066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>
                <a:solidFill>
                  <a:srgbClr val="660066"/>
                </a:solidFill>
                <a:latin typeface="Tahoma" pitchFamily="34" charset="0"/>
              </a:rPr>
              <a:t/>
            </a:r>
            <a:br>
              <a:rPr lang="it-IT" sz="3200" b="1">
                <a:solidFill>
                  <a:srgbClr val="660066"/>
                </a:solidFill>
                <a:latin typeface="Tahoma" pitchFamily="34" charset="0"/>
              </a:rPr>
            </a:br>
            <a:r>
              <a:rPr lang="it-IT" sz="3200" b="1">
                <a:solidFill>
                  <a:srgbClr val="660066"/>
                </a:solidFill>
                <a:latin typeface="Tahoma" pitchFamily="34" charset="0"/>
              </a:rPr>
              <a:t>Diagnosi educativa e comunicativa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990600" y="3443288"/>
            <a:ext cx="6400800" cy="175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700" y="3600450"/>
            <a:ext cx="5162550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8640763" y="5400675"/>
            <a:ext cx="1587" cy="179388"/>
          </a:xfrm>
          <a:prstGeom prst="upArrow">
            <a:avLst>
              <a:gd name="adj1" fmla="val 50000"/>
              <a:gd name="adj2" fmla="val 2825898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4319588" y="5219700"/>
            <a:ext cx="539750" cy="1439863"/>
          </a:xfrm>
          <a:prstGeom prst="upArrow">
            <a:avLst>
              <a:gd name="adj1" fmla="val 50000"/>
              <a:gd name="adj2" fmla="val 66691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971550" y="404813"/>
            <a:ext cx="7767638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>
                <a:srgbClr val="660066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660066"/>
                </a:solidFill>
                <a:latin typeface="Verdana" pitchFamily="34" charset="0"/>
              </a:rPr>
              <a:t>Fattori che influenzano la modifica dei comportamenti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468313" y="1989138"/>
            <a:ext cx="8224837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1788" indent="-331788" algn="ctr">
              <a:spcBef>
                <a:spcPts val="700"/>
              </a:spcBef>
              <a:buClr>
                <a:srgbClr val="6F89F7"/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it-IT" sz="2800">
              <a:solidFill>
                <a:srgbClr val="30346A"/>
              </a:solidFill>
              <a:latin typeface="Verdana" pitchFamily="34" charset="0"/>
            </a:endParaRPr>
          </a:p>
          <a:p>
            <a:pPr marL="331788" indent="-331788" algn="ctr">
              <a:spcBef>
                <a:spcPts val="700"/>
              </a:spcBef>
              <a:buClr>
                <a:srgbClr val="6F89F7"/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it-IT" sz="3200">
                <a:solidFill>
                  <a:srgbClr val="30346A"/>
                </a:solidFill>
                <a:latin typeface="Verdana" pitchFamily="34" charset="0"/>
              </a:rPr>
              <a:t>Intrapersonali</a:t>
            </a:r>
          </a:p>
          <a:p>
            <a:pPr marL="331788" indent="-331788" algn="ctr">
              <a:spcBef>
                <a:spcPts val="700"/>
              </a:spcBef>
              <a:buClr>
                <a:srgbClr val="6F89F7"/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it-IT" sz="3200">
                <a:solidFill>
                  <a:srgbClr val="30346A"/>
                </a:solidFill>
                <a:latin typeface="Verdana" pitchFamily="34" charset="0"/>
              </a:rPr>
              <a:t>Interpersonali</a:t>
            </a:r>
          </a:p>
          <a:p>
            <a:pPr marL="331788" indent="-331788" algn="ctr">
              <a:spcBef>
                <a:spcPts val="700"/>
              </a:spcBef>
              <a:buClr>
                <a:srgbClr val="6F89F7"/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it-IT" sz="3200">
                <a:solidFill>
                  <a:srgbClr val="30346A"/>
                </a:solidFill>
                <a:latin typeface="Verdana" pitchFamily="34" charset="0"/>
              </a:rPr>
              <a:t>Organizzativi</a:t>
            </a:r>
          </a:p>
          <a:p>
            <a:pPr marL="331788" indent="-331788" algn="ctr">
              <a:spcBef>
                <a:spcPts val="700"/>
              </a:spcBef>
              <a:buClr>
                <a:srgbClr val="6F89F7"/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it-IT" sz="3200">
                <a:solidFill>
                  <a:srgbClr val="30346A"/>
                </a:solidFill>
                <a:latin typeface="Verdana" pitchFamily="34" charset="0"/>
              </a:rPr>
              <a:t>Socio culturali</a:t>
            </a:r>
          </a:p>
          <a:p>
            <a:pPr marL="331788" indent="-331788" algn="ctr">
              <a:spcBef>
                <a:spcPts val="700"/>
              </a:spcBef>
              <a:buClr>
                <a:srgbClr val="6F89F7"/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it-IT" sz="3200">
                <a:solidFill>
                  <a:srgbClr val="30346A"/>
                </a:solidFill>
                <a:latin typeface="Verdana" pitchFamily="34" charset="0"/>
              </a:rPr>
              <a:t>legislativi</a:t>
            </a:r>
          </a:p>
          <a:p>
            <a:pPr marL="331788" indent="-331788" algn="ctr">
              <a:spcBef>
                <a:spcPts val="700"/>
              </a:spcBef>
              <a:buClr>
                <a:srgbClr val="6F89F7"/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it-IT" sz="3200">
                <a:solidFill>
                  <a:srgbClr val="30346A"/>
                </a:solidFill>
                <a:latin typeface="Verdana" pitchFamily="34" charset="0"/>
              </a:rPr>
              <a:t>…………………………….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376363" y="280988"/>
            <a:ext cx="7767637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>
                <a:srgbClr val="660066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660066"/>
                </a:solidFill>
                <a:latin typeface="Verdana" pitchFamily="34" charset="0"/>
              </a:rPr>
              <a:t/>
            </a:r>
            <a:br>
              <a:rPr lang="it-IT">
                <a:solidFill>
                  <a:srgbClr val="660066"/>
                </a:solidFill>
                <a:latin typeface="Verdana" pitchFamily="34" charset="0"/>
              </a:rPr>
            </a:br>
            <a:r>
              <a:rPr lang="it-IT" b="1">
                <a:solidFill>
                  <a:srgbClr val="660066"/>
                </a:solidFill>
                <a:latin typeface="Verdana" pitchFamily="34" charset="0"/>
              </a:rPr>
              <a:t>Il modello di Green</a:t>
            </a:r>
            <a:r>
              <a:rPr lang="it-IT">
                <a:solidFill>
                  <a:srgbClr val="660066"/>
                </a:solidFill>
                <a:latin typeface="Verdana" pitchFamily="34" charset="0"/>
              </a:rPr>
              <a:t> </a:t>
            </a:r>
            <a:br>
              <a:rPr lang="it-IT">
                <a:solidFill>
                  <a:srgbClr val="660066"/>
                </a:solidFill>
                <a:latin typeface="Verdana" pitchFamily="34" charset="0"/>
              </a:rPr>
            </a:br>
            <a:r>
              <a:rPr lang="it-IT">
                <a:solidFill>
                  <a:srgbClr val="660066"/>
                </a:solidFill>
                <a:latin typeface="Verdana" pitchFamily="34" charset="0"/>
              </a:rPr>
              <a:t>(parziale)</a:t>
            </a:r>
            <a:r>
              <a:rPr lang="ar-SA">
                <a:solidFill>
                  <a:srgbClr val="660066"/>
                </a:solidFill>
                <a:latin typeface="Verdana" pitchFamily="34" charset="0"/>
                <a:cs typeface="Arial" charset="0"/>
              </a:rPr>
              <a:t>‏</a:t>
            </a:r>
            <a:endParaRPr lang="it-IT">
              <a:solidFill>
                <a:srgbClr val="660066"/>
              </a:solidFill>
              <a:latin typeface="Verdana" pitchFamily="34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508000" y="2057400"/>
            <a:ext cx="8229600" cy="446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1788" indent="-331788">
              <a:spcBef>
                <a:spcPts val="700"/>
              </a:spcBef>
              <a:buClr>
                <a:srgbClr val="6F89F7"/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it-IT" sz="2800">
                <a:solidFill>
                  <a:srgbClr val="30346A"/>
                </a:solidFill>
                <a:latin typeface="Tahoma" pitchFamily="34" charset="0"/>
              </a:rPr>
              <a:t>                    </a:t>
            </a:r>
          </a:p>
        </p:txBody>
      </p:sp>
      <p:sp>
        <p:nvSpPr>
          <p:cNvPr id="868356" name="Rectangle 4"/>
          <p:cNvSpPr>
            <a:spLocks noChangeArrowheads="1"/>
          </p:cNvSpPr>
          <p:nvPr/>
        </p:nvSpPr>
        <p:spPr bwMode="auto">
          <a:xfrm>
            <a:off x="395288" y="2276475"/>
            <a:ext cx="2855912" cy="981075"/>
          </a:xfrm>
          <a:prstGeom prst="rect">
            <a:avLst/>
          </a:prstGeom>
          <a:solidFill>
            <a:srgbClr val="00009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>
                <a:solidFill>
                  <a:srgbClr val="FFFFFF"/>
                </a:solidFill>
                <a:latin typeface="Arial" charset="0"/>
              </a:rPr>
              <a:t>Conoscenze, credenze, </a:t>
            </a:r>
          </a:p>
          <a:p>
            <a:pPr algn="ctr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>
                <a:solidFill>
                  <a:srgbClr val="FFFFFF"/>
                </a:solidFill>
                <a:latin typeface="Arial" charset="0"/>
              </a:rPr>
              <a:t>valori, atteggiamenti</a:t>
            </a:r>
          </a:p>
        </p:txBody>
      </p:sp>
      <p:sp>
        <p:nvSpPr>
          <p:cNvPr id="868357" name="Rectangle 5"/>
          <p:cNvSpPr>
            <a:spLocks noChangeArrowheads="1"/>
          </p:cNvSpPr>
          <p:nvPr/>
        </p:nvSpPr>
        <p:spPr bwMode="auto">
          <a:xfrm>
            <a:off x="3810000" y="3124200"/>
            <a:ext cx="2438400" cy="857250"/>
          </a:xfrm>
          <a:prstGeom prst="rect">
            <a:avLst/>
          </a:prstGeom>
          <a:solidFill>
            <a:srgbClr val="CCCC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>
                <a:solidFill>
                  <a:srgbClr val="FFFFFF"/>
                </a:solidFill>
                <a:latin typeface="Arial" charset="0"/>
              </a:rPr>
              <a:t>Comportamenti</a:t>
            </a:r>
          </a:p>
          <a:p>
            <a:pPr algn="ctr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>
                <a:solidFill>
                  <a:srgbClr val="FFFFFF"/>
                </a:solidFill>
                <a:latin typeface="Arial" charset="0"/>
              </a:rPr>
              <a:t>Stili di vita</a:t>
            </a:r>
          </a:p>
        </p:txBody>
      </p:sp>
      <p:sp>
        <p:nvSpPr>
          <p:cNvPr id="868358" name="Rectangle 6"/>
          <p:cNvSpPr>
            <a:spLocks noChangeArrowheads="1"/>
          </p:cNvSpPr>
          <p:nvPr/>
        </p:nvSpPr>
        <p:spPr bwMode="auto">
          <a:xfrm>
            <a:off x="323850" y="3573463"/>
            <a:ext cx="2825750" cy="1079500"/>
          </a:xfrm>
          <a:prstGeom prst="rect">
            <a:avLst/>
          </a:prstGeom>
          <a:solidFill>
            <a:srgbClr val="00009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1800" b="1">
              <a:solidFill>
                <a:srgbClr val="FFFFFF"/>
              </a:solidFill>
              <a:latin typeface="Tahoma" pitchFamily="34" charset="0"/>
            </a:endParaRPr>
          </a:p>
          <a:p>
            <a:pPr algn="ctr">
              <a:buClr>
                <a:srgbClr val="FFFFFF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b="1">
                <a:solidFill>
                  <a:srgbClr val="FFFFFF"/>
                </a:solidFill>
                <a:latin typeface="Tahoma" pitchFamily="34" charset="0"/>
              </a:rPr>
              <a:t>Famiglia, amici,</a:t>
            </a:r>
          </a:p>
          <a:p>
            <a:pPr algn="ctr">
              <a:buClr>
                <a:srgbClr val="FFFFFF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b="1">
                <a:solidFill>
                  <a:srgbClr val="FFFFFF"/>
                </a:solidFill>
                <a:latin typeface="Tahoma" pitchFamily="34" charset="0"/>
              </a:rPr>
              <a:t>colleghi di lavoro,</a:t>
            </a:r>
          </a:p>
          <a:p>
            <a:pPr algn="ctr">
              <a:buClr>
                <a:srgbClr val="FFFFFF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b="1">
                <a:solidFill>
                  <a:srgbClr val="FFFFFF"/>
                </a:solidFill>
                <a:latin typeface="Tahoma" pitchFamily="34" charset="0"/>
              </a:rPr>
              <a:t>massmedia</a:t>
            </a:r>
          </a:p>
          <a:p>
            <a:pPr algn="ctr">
              <a:buClr>
                <a:srgbClr val="FFFFFF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18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68359" name="Rectangle 7"/>
          <p:cNvSpPr>
            <a:spLocks noChangeArrowheads="1"/>
          </p:cNvSpPr>
          <p:nvPr/>
        </p:nvSpPr>
        <p:spPr bwMode="auto">
          <a:xfrm>
            <a:off x="468313" y="5084763"/>
            <a:ext cx="2855912" cy="1212850"/>
          </a:xfrm>
          <a:prstGeom prst="rect">
            <a:avLst/>
          </a:prstGeom>
          <a:solidFill>
            <a:srgbClr val="00009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2000">
              <a:solidFill>
                <a:srgbClr val="000000"/>
              </a:solidFill>
              <a:latin typeface="Arial" charset="0"/>
            </a:endParaRPr>
          </a:p>
          <a:p>
            <a:pPr algn="ctr">
              <a:buClr>
                <a:srgbClr val="FFFFFF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b="1">
                <a:solidFill>
                  <a:srgbClr val="FFFFFF"/>
                </a:solidFill>
                <a:latin typeface="Tahoma" pitchFamily="34" charset="0"/>
              </a:rPr>
              <a:t>Accesso alle risorse,</a:t>
            </a:r>
          </a:p>
          <a:p>
            <a:pPr algn="ctr">
              <a:buClr>
                <a:srgbClr val="FFFFFF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b="1">
                <a:solidFill>
                  <a:srgbClr val="FFFFFF"/>
                </a:solidFill>
                <a:latin typeface="Tahoma" pitchFamily="34" charset="0"/>
              </a:rPr>
              <a:t>leggi,…</a:t>
            </a:r>
          </a:p>
          <a:p>
            <a:pPr algn="ctr">
              <a:buClr>
                <a:srgbClr val="FFFFFF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18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68360" name="Rectangle 8"/>
          <p:cNvSpPr>
            <a:spLocks noChangeArrowheads="1"/>
          </p:cNvSpPr>
          <p:nvPr/>
        </p:nvSpPr>
        <p:spPr bwMode="auto">
          <a:xfrm>
            <a:off x="4267200" y="4457700"/>
            <a:ext cx="2133600" cy="800100"/>
          </a:xfrm>
          <a:prstGeom prst="rect">
            <a:avLst/>
          </a:prstGeom>
          <a:solidFill>
            <a:srgbClr val="FF66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2000">
              <a:solidFill>
                <a:srgbClr val="000000"/>
              </a:solidFill>
              <a:latin typeface="Arial" charset="0"/>
            </a:endParaRPr>
          </a:p>
          <a:p>
            <a:pPr algn="ctr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>
                <a:solidFill>
                  <a:srgbClr val="FFFFFF"/>
                </a:solidFill>
                <a:latin typeface="Arial" charset="0"/>
              </a:rPr>
              <a:t>Ambiente</a:t>
            </a:r>
          </a:p>
          <a:p>
            <a:pPr algn="ctr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2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68361" name="Rectangle 9"/>
          <p:cNvSpPr>
            <a:spLocks noChangeArrowheads="1"/>
          </p:cNvSpPr>
          <p:nvPr/>
        </p:nvSpPr>
        <p:spPr bwMode="auto">
          <a:xfrm>
            <a:off x="6705600" y="3714750"/>
            <a:ext cx="2133600" cy="800100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>
                <a:solidFill>
                  <a:srgbClr val="FFFFFF"/>
                </a:solidFill>
                <a:latin typeface="Arial" charset="0"/>
              </a:rPr>
              <a:t>Salute</a:t>
            </a:r>
          </a:p>
        </p:txBody>
      </p:sp>
      <p:sp>
        <p:nvSpPr>
          <p:cNvPr id="80906" name="Line 10"/>
          <p:cNvSpPr>
            <a:spLocks noChangeShapeType="1"/>
          </p:cNvSpPr>
          <p:nvPr/>
        </p:nvSpPr>
        <p:spPr bwMode="auto">
          <a:xfrm>
            <a:off x="3352800" y="2800350"/>
            <a:ext cx="508000" cy="2857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 flipV="1">
            <a:off x="3352800" y="4051300"/>
            <a:ext cx="508000" cy="2984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 flipV="1">
            <a:off x="3352800" y="5080000"/>
            <a:ext cx="812800" cy="355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 flipV="1">
            <a:off x="3352800" y="4108450"/>
            <a:ext cx="685800" cy="9271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 flipV="1">
            <a:off x="6502400" y="4565650"/>
            <a:ext cx="711200" cy="355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0911" name="Line 15"/>
          <p:cNvSpPr>
            <a:spLocks noChangeShapeType="1"/>
          </p:cNvSpPr>
          <p:nvPr/>
        </p:nvSpPr>
        <p:spPr bwMode="auto">
          <a:xfrm>
            <a:off x="6502400" y="3371850"/>
            <a:ext cx="609600" cy="2857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>
            <a:off x="5181600" y="4114800"/>
            <a:ext cx="1588" cy="2857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0913" name="Line 17"/>
          <p:cNvSpPr>
            <a:spLocks noChangeShapeType="1"/>
          </p:cNvSpPr>
          <p:nvPr/>
        </p:nvSpPr>
        <p:spPr bwMode="auto">
          <a:xfrm flipV="1">
            <a:off x="4775200" y="4108450"/>
            <a:ext cx="1588" cy="2984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0914" name="Line 18"/>
          <p:cNvSpPr>
            <a:spLocks noChangeShapeType="1"/>
          </p:cNvSpPr>
          <p:nvPr/>
        </p:nvSpPr>
        <p:spPr bwMode="auto">
          <a:xfrm flipV="1">
            <a:off x="1752600" y="3270250"/>
            <a:ext cx="1588" cy="3937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0915" name="Line 19"/>
          <p:cNvSpPr>
            <a:spLocks noChangeShapeType="1"/>
          </p:cNvSpPr>
          <p:nvPr/>
        </p:nvSpPr>
        <p:spPr bwMode="auto">
          <a:xfrm flipV="1">
            <a:off x="1619250" y="4646613"/>
            <a:ext cx="1588" cy="3937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68372" name="Rectangle 20"/>
          <p:cNvSpPr>
            <a:spLocks noChangeArrowheads="1"/>
          </p:cNvSpPr>
          <p:nvPr/>
        </p:nvSpPr>
        <p:spPr bwMode="auto">
          <a:xfrm>
            <a:off x="3995738" y="1700213"/>
            <a:ext cx="2133600" cy="800100"/>
          </a:xfrm>
          <a:prstGeom prst="rect">
            <a:avLst/>
          </a:prstGeom>
          <a:solidFill>
            <a:srgbClr val="B2B2B2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808080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2000">
              <a:solidFill>
                <a:srgbClr val="000000"/>
              </a:solidFill>
              <a:latin typeface="Arial" charset="0"/>
            </a:endParaRPr>
          </a:p>
          <a:p>
            <a:pPr algn="ctr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>
                <a:solidFill>
                  <a:srgbClr val="FFFFFF"/>
                </a:solidFill>
                <a:latin typeface="Arial" charset="0"/>
              </a:rPr>
              <a:t>genetica</a:t>
            </a:r>
          </a:p>
          <a:p>
            <a:pPr algn="ctr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2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0917" name="Line 21"/>
          <p:cNvSpPr>
            <a:spLocks noChangeShapeType="1"/>
          </p:cNvSpPr>
          <p:nvPr/>
        </p:nvSpPr>
        <p:spPr bwMode="auto">
          <a:xfrm flipV="1">
            <a:off x="4643438" y="2630488"/>
            <a:ext cx="1587" cy="2984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0918" name="Line 22"/>
          <p:cNvSpPr>
            <a:spLocks noChangeShapeType="1"/>
          </p:cNvSpPr>
          <p:nvPr/>
        </p:nvSpPr>
        <p:spPr bwMode="auto">
          <a:xfrm>
            <a:off x="5219700" y="2636838"/>
            <a:ext cx="1588" cy="2857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0919" name="Line 23"/>
          <p:cNvSpPr>
            <a:spLocks noChangeShapeType="1"/>
          </p:cNvSpPr>
          <p:nvPr/>
        </p:nvSpPr>
        <p:spPr bwMode="auto">
          <a:xfrm flipH="1">
            <a:off x="3413125" y="1989138"/>
            <a:ext cx="517525" cy="2873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0920" name="Line 24"/>
          <p:cNvSpPr>
            <a:spLocks noChangeShapeType="1"/>
          </p:cNvSpPr>
          <p:nvPr/>
        </p:nvSpPr>
        <p:spPr bwMode="auto">
          <a:xfrm>
            <a:off x="6372225" y="2205038"/>
            <a:ext cx="936625" cy="1295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6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6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6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6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68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868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5888"/>
            <a:ext cx="9145587" cy="669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323850" y="447675"/>
            <a:ext cx="8274050" cy="105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CC0000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400">
                <a:solidFill>
                  <a:srgbClr val="CC0000"/>
                </a:solidFill>
              </a:rPr>
              <a:t>Malattie Croniche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11188" y="1484313"/>
            <a:ext cx="8029575" cy="465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800"/>
              </a:spcBef>
              <a:spcAft>
                <a:spcPts val="1800"/>
              </a:spcAft>
              <a:buFont typeface="Verdana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>
                <a:solidFill>
                  <a:srgbClr val="000000"/>
                </a:solidFill>
              </a:rPr>
              <a:t> rappresentano il </a:t>
            </a:r>
            <a:r>
              <a:rPr lang="it-IT" sz="3200">
                <a:solidFill>
                  <a:srgbClr val="333399"/>
                </a:solidFill>
              </a:rPr>
              <a:t>peso maggiore</a:t>
            </a:r>
            <a:r>
              <a:rPr lang="it-IT" sz="3200">
                <a:solidFill>
                  <a:srgbClr val="993366"/>
                </a:solidFill>
              </a:rPr>
              <a:t> </a:t>
            </a:r>
            <a:r>
              <a:rPr lang="it-IT" sz="3200">
                <a:solidFill>
                  <a:srgbClr val="000000"/>
                </a:solidFill>
              </a:rPr>
              <a:t>per il sistema sanitario, l’economia e la società, un peso che </a:t>
            </a:r>
            <a:r>
              <a:rPr lang="it-IT" sz="3200">
                <a:solidFill>
                  <a:srgbClr val="333399"/>
                </a:solidFill>
              </a:rPr>
              <a:t>aumenta</a:t>
            </a:r>
            <a:r>
              <a:rPr lang="it-IT" sz="3200">
                <a:solidFill>
                  <a:srgbClr val="000000"/>
                </a:solidFill>
              </a:rPr>
              <a:t> continuamente</a:t>
            </a:r>
          </a:p>
          <a:p>
            <a:pPr>
              <a:spcBef>
                <a:spcPts val="800"/>
              </a:spcBef>
              <a:spcAft>
                <a:spcPts val="1800"/>
              </a:spcAft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>
                <a:solidFill>
                  <a:srgbClr val="000000"/>
                </a:solidFill>
              </a:rPr>
              <a:t>- nuova </a:t>
            </a:r>
            <a:r>
              <a:rPr lang="it-IT" sz="3200">
                <a:solidFill>
                  <a:srgbClr val="333399"/>
                </a:solidFill>
              </a:rPr>
              <a:t>sfida</a:t>
            </a:r>
            <a:r>
              <a:rPr lang="it-IT" sz="3200">
                <a:solidFill>
                  <a:srgbClr val="000000"/>
                </a:solidFill>
              </a:rPr>
              <a:t> per la Sanità pubblica in quanto prevenibili</a:t>
            </a:r>
          </a:p>
          <a:p>
            <a:pPr>
              <a:spcBef>
                <a:spcPts val="800"/>
              </a:spcBef>
              <a:spcAft>
                <a:spcPts val="1800"/>
              </a:spcAft>
              <a:buFont typeface="Verdana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>
                <a:solidFill>
                  <a:srgbClr val="000000"/>
                </a:solidFill>
              </a:rPr>
              <a:t> multifattorialità e multidimensionalità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2899</Words>
  <Application>Microsoft Office PowerPoint</Application>
  <PresentationFormat>Presentazione su schermo (4:3)</PresentationFormat>
  <Paragraphs>402</Paragraphs>
  <Slides>73</Slides>
  <Notes>51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73</vt:i4>
      </vt:variant>
    </vt:vector>
  </HeadingPairs>
  <TitlesOfParts>
    <vt:vector size="74" baseType="lpstr">
      <vt:lpstr>Tema di Office</vt:lpstr>
      <vt:lpstr>Dott. Palazzi patre 1</vt:lpstr>
      <vt:lpstr>Epidemiologia e prevenzione delle malattie croniche: come promuovere l’attività fisica nella comunità</vt:lpstr>
      <vt:lpstr>programma</vt:lpstr>
      <vt:lpstr>Cosa vi viene in mente  pensando alla parola  salute</vt:lpstr>
      <vt:lpstr>la salute è  </vt:lpstr>
      <vt:lpstr>Principali cause di morte Emilia-Romagna 2008 </vt:lpstr>
      <vt:lpstr>Principali cause di ricovero  Emilia-Romagna, 2008</vt:lpstr>
      <vt:lpstr>Diapositiva 8</vt:lpstr>
      <vt:lpstr>Diapositiva 9</vt:lpstr>
      <vt:lpstr>Quali sono i fattori che determinano la salute o la malattia delle persone?</vt:lpstr>
      <vt:lpstr>Diapositiva 11</vt:lpstr>
      <vt:lpstr>Determinanti sociali della salute </vt:lpstr>
      <vt:lpstr>In Europa le malattie croniche provocano l’86% delle morti  e il 77% del carico di malattia</vt:lpstr>
      <vt:lpstr>Principali Fattori di Rischio delle Malattie Croniche</vt:lpstr>
      <vt:lpstr>Gli stili di vita dei Romagnoli</vt:lpstr>
      <vt:lpstr>Un terzo di cittadini sono fumatori</vt:lpstr>
      <vt:lpstr>Consumo di alcol a rischio</vt:lpstr>
      <vt:lpstr>40% di sovrappeso e obesi</vt:lpstr>
      <vt:lpstr>Solo uno su tre pratica sufficiente attività fisica</vt:lpstr>
      <vt:lpstr>Diapositiva 20</vt:lpstr>
      <vt:lpstr>Diapositiva 21</vt:lpstr>
      <vt:lpstr>Diapositiva 22</vt:lpstr>
      <vt:lpstr>l’esposizione a fattori di rischio e il carico di malattia NON è uguale per tutti!</vt:lpstr>
      <vt:lpstr>Diapositiva 24</vt:lpstr>
      <vt:lpstr>Diapositiva 25</vt:lpstr>
      <vt:lpstr>Diseguaglianze sociali  (5) in relazione a diversi indicatori di salute</vt:lpstr>
      <vt:lpstr>Le disuguaglianze nella salute</vt:lpstr>
      <vt:lpstr>Diversi si nasce, disuguali si diventa (Sennet, 2003)‏</vt:lpstr>
      <vt:lpstr>Gli interventi possono non essere adatti per tutti, a chi ci rivolgiamo?   Stiamo aiutando chi ne ha più bisogno? </vt:lpstr>
      <vt:lpstr>Domande?</vt:lpstr>
      <vt:lpstr>Diapositiva 31</vt:lpstr>
      <vt:lpstr>Scorretta percezione dell’attività fisica praticata Emilia-Romagna, 2007-09</vt:lpstr>
      <vt:lpstr>MODELLO TRANS TEORICO DEL CAMBIAMENTO (Prochaska-Di Clemente)</vt:lpstr>
      <vt:lpstr>Gli interventi possono non essere adatti per tutti, a chi ci rivolgiamo?   Quale è la sua percezione del rischio e del problema? A che stadio di cambiamento è?</vt:lpstr>
      <vt:lpstr>Diapositiva 35</vt:lpstr>
      <vt:lpstr>Domande?</vt:lpstr>
      <vt:lpstr>Come possiamo agire per modificare stili di vita e comportamenti a rischio per la salute?</vt:lpstr>
      <vt:lpstr>Cambiare il proprio comportamento…è facile?</vt:lpstr>
      <vt:lpstr>Fattori che influenzano la modifica dei comportamenti</vt:lpstr>
      <vt:lpstr>Perché si adotta uno stile di vita?</vt:lpstr>
      <vt:lpstr>Diapositiva 41</vt:lpstr>
      <vt:lpstr>Come possiamo agire per favorire il cambiamento…</vt:lpstr>
      <vt:lpstr>Modello EDUCATIVO</vt:lpstr>
      <vt:lpstr>Finalità della educazione alla salute:</vt:lpstr>
      <vt:lpstr>Educazione alla salute</vt:lpstr>
      <vt:lpstr>Rischi…</vt:lpstr>
      <vt:lpstr>Perché si adotta un certo comportamento o stile di vita?</vt:lpstr>
      <vt:lpstr>per favorire il cambiamento…</vt:lpstr>
      <vt:lpstr>Promozione della salute</vt:lpstr>
      <vt:lpstr>Diapositiva 50</vt:lpstr>
      <vt:lpstr>Diapositiva 51</vt:lpstr>
      <vt:lpstr>Agire in rete su più fattori determinati per rendere facili le scelte di salute</vt:lpstr>
      <vt:lpstr>Agire sui fattori personali:  più informazione</vt:lpstr>
      <vt:lpstr>Maggiore informazione</vt:lpstr>
      <vt:lpstr>Diapositiva 55</vt:lpstr>
      <vt:lpstr>Comunicati stampa e trasmissioni radiofoniche e televisive</vt:lpstr>
      <vt:lpstr>Mettere a disposizione ambienti e strutture (sia al chiuso che all’aperto) che aiutano a svolgere attività fisica in condizioni di sicurezza</vt:lpstr>
      <vt:lpstr>Diapositiva 58</vt:lpstr>
      <vt:lpstr>Diapositiva 59</vt:lpstr>
      <vt:lpstr>Domande?</vt:lpstr>
      <vt:lpstr>Diapositiva 61</vt:lpstr>
      <vt:lpstr>Cosa vuole dire progettare…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Dott. Palazzi patre 1</dc:title>
  <dc:creator>018605</dc:creator>
  <cp:lastModifiedBy>018605</cp:lastModifiedBy>
  <cp:revision>1</cp:revision>
  <dcterms:created xsi:type="dcterms:W3CDTF">2015-09-29T11:50:19Z</dcterms:created>
  <dcterms:modified xsi:type="dcterms:W3CDTF">2015-09-29T11:51:06Z</dcterms:modified>
</cp:coreProperties>
</file>