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59AAD-113E-4025-A859-66C71517CDE7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BD9C0-9AF9-4C6B-977B-DA0BBE5AEE3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E1D6216-F118-4EA3-958C-83409D4E4C49}" type="slidenum">
              <a:rPr lang="it-IT"/>
              <a:pPr/>
              <a:t>2</a:t>
            </a:fld>
            <a:endParaRPr lang="it-IT"/>
          </a:p>
        </p:txBody>
      </p:sp>
      <p:sp>
        <p:nvSpPr>
          <p:cNvPr id="21606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606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CE88D21-51BA-451A-9745-949701B1CE14}" type="slidenum">
              <a:rPr lang="it-IT"/>
              <a:pPr/>
              <a:t>11</a:t>
            </a:fld>
            <a:endParaRPr lang="it-IT"/>
          </a:p>
        </p:txBody>
      </p:sp>
      <p:sp>
        <p:nvSpPr>
          <p:cNvPr id="225283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528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06B003A-1823-4D1B-AF2E-E6FDCCC4B791}" type="slidenum">
              <a:rPr lang="it-IT"/>
              <a:pPr/>
              <a:t>12</a:t>
            </a:fld>
            <a:endParaRPr lang="it-IT"/>
          </a:p>
        </p:txBody>
      </p:sp>
      <p:sp>
        <p:nvSpPr>
          <p:cNvPr id="22630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630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34AED0A-46B4-4E79-B9EB-84F49228CF63}" type="slidenum">
              <a:rPr lang="it-IT"/>
              <a:pPr/>
              <a:t>13</a:t>
            </a:fld>
            <a:endParaRPr lang="it-IT"/>
          </a:p>
        </p:txBody>
      </p:sp>
      <p:sp>
        <p:nvSpPr>
          <p:cNvPr id="227331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7332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CCC02DE-B4BD-4132-98CA-D36E9102F541}" type="slidenum">
              <a:rPr lang="it-IT"/>
              <a:pPr/>
              <a:t>14</a:t>
            </a:fld>
            <a:endParaRPr lang="it-IT"/>
          </a:p>
        </p:txBody>
      </p:sp>
      <p:sp>
        <p:nvSpPr>
          <p:cNvPr id="22835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835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161599-F016-4551-A1A6-4E59D8EE7022}" type="slidenum">
              <a:rPr lang="it-IT"/>
              <a:pPr/>
              <a:t>15</a:t>
            </a:fld>
            <a:endParaRPr lang="it-IT"/>
          </a:p>
        </p:txBody>
      </p:sp>
      <p:sp>
        <p:nvSpPr>
          <p:cNvPr id="22937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938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C450B0A-743B-4F3E-9932-518E7211473E}" type="slidenum">
              <a:rPr lang="it-IT"/>
              <a:pPr/>
              <a:t>16</a:t>
            </a:fld>
            <a:endParaRPr lang="it-IT"/>
          </a:p>
        </p:txBody>
      </p:sp>
      <p:sp>
        <p:nvSpPr>
          <p:cNvPr id="230403" name="Text Box 2"/>
          <p:cNvSpPr txBox="1">
            <a:spLocks noChangeArrowheads="1"/>
          </p:cNvSpPr>
          <p:nvPr/>
        </p:nvSpPr>
        <p:spPr bwMode="auto">
          <a:xfrm>
            <a:off x="3884614" y="8685092"/>
            <a:ext cx="2967037" cy="452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5187219-8841-40E9-A7F3-E2DDFE4DED49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30404" name="Text Box 3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0405" name="Rectangle 4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535F4C-CF8D-4E08-BE53-A3BE34021FAA}" type="slidenum">
              <a:rPr lang="it-IT"/>
              <a:pPr/>
              <a:t>17</a:t>
            </a:fld>
            <a:endParaRPr lang="it-IT"/>
          </a:p>
        </p:txBody>
      </p:sp>
      <p:sp>
        <p:nvSpPr>
          <p:cNvPr id="231427" name="Text Box 2"/>
          <p:cNvSpPr txBox="1">
            <a:spLocks noChangeArrowheads="1"/>
          </p:cNvSpPr>
          <p:nvPr/>
        </p:nvSpPr>
        <p:spPr bwMode="auto">
          <a:xfrm>
            <a:off x="3884613" y="8685092"/>
            <a:ext cx="2970212" cy="45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2556F93-D1B0-4B52-94E6-C272423A3405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31428" name="Text Box 3"/>
          <p:cNvSpPr txBox="1">
            <a:spLocks noChangeArrowheads="1"/>
          </p:cNvSpPr>
          <p:nvPr/>
        </p:nvSpPr>
        <p:spPr bwMode="auto">
          <a:xfrm>
            <a:off x="1" y="8685092"/>
            <a:ext cx="2970213" cy="45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31429" name="Text Box 4"/>
          <p:cNvSpPr txBox="1">
            <a:spLocks noChangeArrowheads="1"/>
          </p:cNvSpPr>
          <p:nvPr/>
        </p:nvSpPr>
        <p:spPr bwMode="auto">
          <a:xfrm>
            <a:off x="1" y="1"/>
            <a:ext cx="2970213" cy="45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31430" name="Text Box 5"/>
          <p:cNvSpPr txBox="1">
            <a:spLocks noChangeArrowheads="1"/>
          </p:cNvSpPr>
          <p:nvPr/>
        </p:nvSpPr>
        <p:spPr bwMode="auto">
          <a:xfrm>
            <a:off x="3884613" y="1"/>
            <a:ext cx="2970212" cy="45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31431" name="Text Box 6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1432" name="Text Box 7"/>
          <p:cNvSpPr>
            <a:spLocks noChangeArrowheads="1"/>
          </p:cNvSpPr>
          <p:nvPr>
            <p:ph type="body"/>
          </p:nvPr>
        </p:nvSpPr>
        <p:spPr>
          <a:xfrm>
            <a:off x="685800" y="4344032"/>
            <a:ext cx="5486400" cy="4113834"/>
          </a:xfrm>
          <a:noFill/>
          <a:ln/>
        </p:spPr>
        <p:txBody>
          <a:bodyPr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cs typeface="Lucida Sans Unicode" pitchFamily="34" charset="0"/>
              </a:rPr>
              <a:t>I problemi di salute non possono essere gestiti solo dal sistema sanitario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A9FB3BC-5E38-48EE-AAEE-9F77508D2C40}" type="slidenum">
              <a:rPr lang="it-IT"/>
              <a:pPr/>
              <a:t>18</a:t>
            </a:fld>
            <a:endParaRPr lang="it-IT"/>
          </a:p>
        </p:txBody>
      </p:sp>
      <p:sp>
        <p:nvSpPr>
          <p:cNvPr id="232451" name="Text Box 2"/>
          <p:cNvSpPr txBox="1">
            <a:spLocks noChangeArrowheads="1"/>
          </p:cNvSpPr>
          <p:nvPr/>
        </p:nvSpPr>
        <p:spPr bwMode="auto">
          <a:xfrm>
            <a:off x="1143001" y="686134"/>
            <a:ext cx="4570413" cy="3427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2452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DFA6DE9-61FB-4AFB-84CC-B94EED3B0DE0}" type="slidenum">
              <a:rPr lang="it-IT"/>
              <a:pPr/>
              <a:t>19</a:t>
            </a:fld>
            <a:endParaRPr lang="it-IT"/>
          </a:p>
        </p:txBody>
      </p:sp>
      <p:sp>
        <p:nvSpPr>
          <p:cNvPr id="23347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347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1276608-A917-462A-A646-3BB9CC255D17}" type="slidenum">
              <a:rPr lang="it-IT"/>
              <a:pPr/>
              <a:t>20</a:t>
            </a:fld>
            <a:endParaRPr lang="it-IT"/>
          </a:p>
        </p:txBody>
      </p:sp>
      <p:sp>
        <p:nvSpPr>
          <p:cNvPr id="23449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450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4E1669D-1DE7-40C1-9C24-17C75AD5F886}" type="slidenum">
              <a:rPr lang="it-IT"/>
              <a:pPr/>
              <a:t>3</a:t>
            </a:fld>
            <a:endParaRPr lang="it-IT"/>
          </a:p>
        </p:txBody>
      </p:sp>
      <p:sp>
        <p:nvSpPr>
          <p:cNvPr id="217091" name="Text Box 2"/>
          <p:cNvSpPr txBox="1">
            <a:spLocks noChangeArrowheads="1"/>
          </p:cNvSpPr>
          <p:nvPr/>
        </p:nvSpPr>
        <p:spPr bwMode="auto">
          <a:xfrm>
            <a:off x="3884614" y="8685092"/>
            <a:ext cx="2967037" cy="452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AFCBD09-CC6C-4F25-AE5C-6B674573631F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17092" name="Text Box 3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7093" name="Rectangle 4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C4CEFA8-F787-4DBE-BBC6-5C3E90B1530E}" type="slidenum">
              <a:rPr lang="it-IT"/>
              <a:pPr/>
              <a:t>21</a:t>
            </a:fld>
            <a:endParaRPr lang="it-IT"/>
          </a:p>
        </p:txBody>
      </p:sp>
      <p:sp>
        <p:nvSpPr>
          <p:cNvPr id="235523" name="Text Box 2"/>
          <p:cNvSpPr txBox="1">
            <a:spLocks noChangeArrowheads="1"/>
          </p:cNvSpPr>
          <p:nvPr/>
        </p:nvSpPr>
        <p:spPr bwMode="auto">
          <a:xfrm>
            <a:off x="1143001" y="686134"/>
            <a:ext cx="4570413" cy="3427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552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736CF85-2C8A-4A87-A206-8DE10F8BC967}" type="slidenum">
              <a:rPr lang="it-IT"/>
              <a:pPr/>
              <a:t>22</a:t>
            </a:fld>
            <a:endParaRPr lang="it-IT"/>
          </a:p>
        </p:txBody>
      </p:sp>
      <p:sp>
        <p:nvSpPr>
          <p:cNvPr id="23654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654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438596D-F8D2-4863-8CEB-292070BD3550}" type="slidenum">
              <a:rPr lang="it-IT"/>
              <a:pPr/>
              <a:t>23</a:t>
            </a:fld>
            <a:endParaRPr lang="it-IT"/>
          </a:p>
        </p:txBody>
      </p:sp>
      <p:sp>
        <p:nvSpPr>
          <p:cNvPr id="237571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7572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DC7D73C-3E9E-41AF-AE2C-57A679B6B7B7}" type="slidenum">
              <a:rPr lang="it-IT"/>
              <a:pPr/>
              <a:t>24</a:t>
            </a:fld>
            <a:endParaRPr lang="it-IT"/>
          </a:p>
        </p:txBody>
      </p:sp>
      <p:sp>
        <p:nvSpPr>
          <p:cNvPr id="23859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5650" cy="3421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859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758654-0255-4117-868C-475330EB50A6}" type="slidenum">
              <a:rPr lang="it-IT"/>
              <a:pPr/>
              <a:t>25</a:t>
            </a:fld>
            <a:endParaRPr lang="it-IT"/>
          </a:p>
        </p:txBody>
      </p:sp>
      <p:sp>
        <p:nvSpPr>
          <p:cNvPr id="23961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39620" name="Rectangle 3"/>
          <p:cNvSpPr>
            <a:spLocks noChangeArrowheads="1"/>
          </p:cNvSpPr>
          <p:nvPr>
            <p:ph type="body"/>
          </p:nvPr>
        </p:nvSpPr>
        <p:spPr>
          <a:xfrm>
            <a:off x="914401" y="4344032"/>
            <a:ext cx="5027613" cy="420739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D19F51F-5142-4AE6-BE0F-301E611ECC4F}" type="slidenum">
              <a:rPr lang="it-IT"/>
              <a:pPr/>
              <a:t>26</a:t>
            </a:fld>
            <a:endParaRPr lang="it-IT"/>
          </a:p>
        </p:txBody>
      </p:sp>
      <p:sp>
        <p:nvSpPr>
          <p:cNvPr id="240643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0644" name="Rectangle 3"/>
          <p:cNvSpPr>
            <a:spLocks noChangeArrowheads="1"/>
          </p:cNvSpPr>
          <p:nvPr>
            <p:ph type="body"/>
          </p:nvPr>
        </p:nvSpPr>
        <p:spPr>
          <a:xfrm>
            <a:off x="914401" y="4344032"/>
            <a:ext cx="5027613" cy="420739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EC66F2-7ED7-431C-9240-8D2BA601D1DF}" type="slidenum">
              <a:rPr lang="it-IT"/>
              <a:pPr/>
              <a:t>27</a:t>
            </a:fld>
            <a:endParaRPr lang="it-IT"/>
          </a:p>
        </p:txBody>
      </p:sp>
      <p:sp>
        <p:nvSpPr>
          <p:cNvPr id="24166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1668" name="Rectangle 3"/>
          <p:cNvSpPr>
            <a:spLocks noChangeArrowheads="1"/>
          </p:cNvSpPr>
          <p:nvPr>
            <p:ph type="body"/>
          </p:nvPr>
        </p:nvSpPr>
        <p:spPr>
          <a:xfrm>
            <a:off x="914401" y="4344032"/>
            <a:ext cx="5027613" cy="420739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E13F43-1D71-4A4F-B45B-85FF94D25375}" type="slidenum">
              <a:rPr lang="it-IT"/>
              <a:pPr/>
              <a:t>28</a:t>
            </a:fld>
            <a:endParaRPr lang="it-IT"/>
          </a:p>
        </p:txBody>
      </p:sp>
      <p:sp>
        <p:nvSpPr>
          <p:cNvPr id="242691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2692" name="Rectangle 3"/>
          <p:cNvSpPr>
            <a:spLocks noChangeArrowheads="1"/>
          </p:cNvSpPr>
          <p:nvPr>
            <p:ph type="body"/>
          </p:nvPr>
        </p:nvSpPr>
        <p:spPr>
          <a:xfrm>
            <a:off x="914401" y="4344032"/>
            <a:ext cx="5027613" cy="420739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4354C6-5767-4D91-9DA6-049B98A9F70D}" type="slidenum">
              <a:rPr lang="it-IT"/>
              <a:pPr/>
              <a:t>29</a:t>
            </a:fld>
            <a:endParaRPr lang="it-IT"/>
          </a:p>
        </p:txBody>
      </p:sp>
      <p:sp>
        <p:nvSpPr>
          <p:cNvPr id="24371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371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D6F30CC-7292-4790-891D-21E5181C8FB4}" type="slidenum">
              <a:rPr lang="it-IT"/>
              <a:pPr/>
              <a:t>30</a:t>
            </a:fld>
            <a:endParaRPr lang="it-IT"/>
          </a:p>
        </p:txBody>
      </p:sp>
      <p:sp>
        <p:nvSpPr>
          <p:cNvPr id="244739" name="Text Box 2"/>
          <p:cNvSpPr txBox="1">
            <a:spLocks noChangeArrowheads="1"/>
          </p:cNvSpPr>
          <p:nvPr/>
        </p:nvSpPr>
        <p:spPr bwMode="auto">
          <a:xfrm>
            <a:off x="1000125" y="729204"/>
            <a:ext cx="4857750" cy="36430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4740" name="Text Box 3"/>
          <p:cNvSpPr>
            <a:spLocks noChangeArrowheads="1"/>
          </p:cNvSpPr>
          <p:nvPr>
            <p:ph type="body"/>
          </p:nvPr>
        </p:nvSpPr>
        <p:spPr>
          <a:xfrm>
            <a:off x="914400" y="4614326"/>
            <a:ext cx="5029200" cy="4372249"/>
          </a:xfrm>
          <a:noFill/>
          <a:ln/>
        </p:spPr>
        <p:txBody>
          <a:bodyPr/>
          <a:lstStyle/>
          <a:p>
            <a:pPr>
              <a:spcBef>
                <a:spcPts val="600"/>
              </a:spcBef>
              <a:spcAft>
                <a:spcPts val="825"/>
              </a:spcAft>
              <a:buClr>
                <a:srgbClr val="CCCCFF"/>
              </a:buCl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CCCCFF"/>
                </a:solidFill>
                <a:cs typeface="Lucida Sans Unicode" pitchFamily="34" charset="0"/>
              </a:rPr>
              <a:t>Un intervento viene definito come “FORTEMENTE RACCOMANDATO” quando ci sono sufficienti prove e dati sperimentali a sostegno dell’efficacia di quel intervento.</a:t>
            </a:r>
          </a:p>
          <a:p>
            <a:pPr>
              <a:spcBef>
                <a:spcPts val="600"/>
              </a:spcBef>
              <a:buClr>
                <a:srgbClr val="CCCCFF"/>
              </a:buCl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CCCCFF"/>
                </a:solidFill>
                <a:cs typeface="Lucida Sans Unicode" pitchFamily="34" charset="0"/>
              </a:rPr>
              <a:t>Per formulare le proprie raccomandazioni la Task Force ha preso in considerazione gli studi che hanno dimostrato : </a:t>
            </a:r>
          </a:p>
          <a:p>
            <a:pPr marL="457200" lvl="1" indent="0">
              <a:spcBef>
                <a:spcPts val="600"/>
              </a:spcBef>
              <a:buClr>
                <a:srgbClr val="CCCCFF"/>
              </a:buCl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CCCCFF"/>
                </a:solidFill>
                <a:cs typeface="Lucida Sans Unicode" pitchFamily="34" charset="0"/>
              </a:rPr>
              <a:t>Un miglioramento del comportamento relativo all’attività fisica</a:t>
            </a:r>
          </a:p>
          <a:p>
            <a:pPr marL="457200" lvl="1" indent="0">
              <a:spcBef>
                <a:spcPts val="600"/>
              </a:spcBef>
              <a:buClr>
                <a:srgbClr val="CCCCFF"/>
              </a:buCl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CCCCFF"/>
                </a:solidFill>
                <a:cs typeface="Lucida Sans Unicode" pitchFamily="34" charset="0"/>
              </a:rPr>
              <a:t>Un miglioramento dei valori di efficienza fisica</a:t>
            </a:r>
          </a:p>
          <a:p>
            <a:pPr>
              <a:spcBef>
                <a:spcPts val="450"/>
              </a:spcBef>
              <a:buClr>
                <a:srgbClr val="CCCC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b="1" smtClean="0">
              <a:solidFill>
                <a:srgbClr val="CCCCFF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404E95-0590-4237-8E2A-C7FD50D6A589}" type="slidenum">
              <a:rPr lang="it-IT"/>
              <a:pPr/>
              <a:t>4</a:t>
            </a:fld>
            <a:endParaRPr lang="it-IT"/>
          </a:p>
        </p:txBody>
      </p:sp>
      <p:sp>
        <p:nvSpPr>
          <p:cNvPr id="218115" name="Text Box 2"/>
          <p:cNvSpPr txBox="1">
            <a:spLocks noChangeArrowheads="1"/>
          </p:cNvSpPr>
          <p:nvPr/>
        </p:nvSpPr>
        <p:spPr bwMode="auto">
          <a:xfrm>
            <a:off x="3884614" y="8685092"/>
            <a:ext cx="2967037" cy="452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2014D3-F010-4818-B77C-DF3660F04363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18116" name="Text Box 3"/>
          <p:cNvSpPr txBox="1">
            <a:spLocks noChangeArrowheads="1"/>
          </p:cNvSpPr>
          <p:nvPr/>
        </p:nvSpPr>
        <p:spPr bwMode="auto">
          <a:xfrm>
            <a:off x="1143001" y="686134"/>
            <a:ext cx="4570413" cy="3427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8117" name="Rectangle 4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98EECFC-4B01-4686-88DA-204DEFF47C8B}" type="slidenum">
              <a:rPr lang="it-IT"/>
              <a:pPr/>
              <a:t>31</a:t>
            </a:fld>
            <a:endParaRPr lang="it-IT"/>
          </a:p>
        </p:txBody>
      </p:sp>
      <p:sp>
        <p:nvSpPr>
          <p:cNvPr id="245763" name="Text Box 2"/>
          <p:cNvSpPr txBox="1">
            <a:spLocks noChangeArrowheads="1"/>
          </p:cNvSpPr>
          <p:nvPr/>
        </p:nvSpPr>
        <p:spPr bwMode="auto">
          <a:xfrm>
            <a:off x="1143001" y="686134"/>
            <a:ext cx="4570413" cy="3427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576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B8FB354-C324-4B14-B29F-1B7DEB061ED5}" type="slidenum">
              <a:rPr lang="it-IT"/>
              <a:pPr/>
              <a:t>32</a:t>
            </a:fld>
            <a:endParaRPr lang="it-IT"/>
          </a:p>
        </p:txBody>
      </p:sp>
      <p:sp>
        <p:nvSpPr>
          <p:cNvPr id="246787" name="Text Box 2"/>
          <p:cNvSpPr txBox="1">
            <a:spLocks noChangeArrowheads="1"/>
          </p:cNvSpPr>
          <p:nvPr/>
        </p:nvSpPr>
        <p:spPr bwMode="auto">
          <a:xfrm>
            <a:off x="3884614" y="8685092"/>
            <a:ext cx="2967037" cy="452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05EA12E-A021-4340-8648-DF609AB8E630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46788" name="Text Box 3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6789" name="Rectangle 4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CEB3EC1-E8E6-4F52-85FB-61D5D325C84B}" type="slidenum">
              <a:rPr lang="it-IT"/>
              <a:pPr/>
              <a:t>33</a:t>
            </a:fld>
            <a:endParaRPr lang="it-IT"/>
          </a:p>
        </p:txBody>
      </p:sp>
      <p:sp>
        <p:nvSpPr>
          <p:cNvPr id="247811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7812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A36DA56-52F5-4633-9FA0-52F6EE7D8F27}" type="slidenum">
              <a:rPr lang="it-IT"/>
              <a:pPr/>
              <a:t>34</a:t>
            </a:fld>
            <a:endParaRPr lang="it-IT"/>
          </a:p>
        </p:txBody>
      </p:sp>
      <p:sp>
        <p:nvSpPr>
          <p:cNvPr id="24883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883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728850C-1BB9-47AC-9C02-B63C31E878A4}" type="slidenum">
              <a:rPr lang="it-IT"/>
              <a:pPr/>
              <a:t>35</a:t>
            </a:fld>
            <a:endParaRPr lang="it-IT"/>
          </a:p>
        </p:txBody>
      </p:sp>
      <p:sp>
        <p:nvSpPr>
          <p:cNvPr id="24985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986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246003D-EB7C-4C0C-BAD8-DCD7BDFFDBEE}" type="slidenum">
              <a:rPr lang="it-IT"/>
              <a:pPr/>
              <a:t>36</a:t>
            </a:fld>
            <a:endParaRPr lang="it-IT"/>
          </a:p>
        </p:txBody>
      </p:sp>
      <p:sp>
        <p:nvSpPr>
          <p:cNvPr id="250883" name="Text Box 2"/>
          <p:cNvSpPr txBox="1">
            <a:spLocks noChangeArrowheads="1"/>
          </p:cNvSpPr>
          <p:nvPr/>
        </p:nvSpPr>
        <p:spPr bwMode="auto">
          <a:xfrm>
            <a:off x="1000125" y="729204"/>
            <a:ext cx="4857750" cy="36430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088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7EADD9B-F797-41E9-BB0A-8C278CC4851C}" type="slidenum">
              <a:rPr lang="it-IT"/>
              <a:pPr/>
              <a:t>37</a:t>
            </a:fld>
            <a:endParaRPr lang="it-IT"/>
          </a:p>
        </p:txBody>
      </p:sp>
      <p:sp>
        <p:nvSpPr>
          <p:cNvPr id="251907" name="Text Box 2"/>
          <p:cNvSpPr txBox="1">
            <a:spLocks noChangeArrowheads="1"/>
          </p:cNvSpPr>
          <p:nvPr/>
        </p:nvSpPr>
        <p:spPr bwMode="auto">
          <a:xfrm>
            <a:off x="1000125" y="729204"/>
            <a:ext cx="4857750" cy="36430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1908" name="Text Box 3"/>
          <p:cNvSpPr>
            <a:spLocks noChangeArrowheads="1"/>
          </p:cNvSpPr>
          <p:nvPr>
            <p:ph type="body"/>
          </p:nvPr>
        </p:nvSpPr>
        <p:spPr>
          <a:xfrm>
            <a:off x="914400" y="4614326"/>
            <a:ext cx="5029200" cy="4372249"/>
          </a:xfrm>
          <a:noFill/>
          <a:ln/>
        </p:spPr>
        <p:txBody>
          <a:bodyPr/>
          <a:lstStyle/>
          <a:p>
            <a:pPr eaLnBrk="1" hangingPunct="1">
              <a:spcBef>
                <a:spcPts val="338"/>
              </a:spcBef>
              <a:buClr>
                <a:srgbClr val="CCCC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900" b="1" smtClean="0">
                <a:solidFill>
                  <a:srgbClr val="CCCCFF"/>
                </a:solidFill>
                <a:latin typeface="Arial" charset="0"/>
                <a:cs typeface="Lucida Sans Unicode" pitchFamily="34" charset="0"/>
              </a:rPr>
              <a:t>Mass Media (tg REGIONALE) , Articoli di giornale, Comunicati stampa, Trasmissioni televisive (Speciale Salute)  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B1BD554-BFF9-4F7C-9D19-C33DF80D5395}" type="slidenum">
              <a:rPr lang="it-IT"/>
              <a:pPr/>
              <a:t>38</a:t>
            </a:fld>
            <a:endParaRPr lang="it-IT"/>
          </a:p>
        </p:txBody>
      </p:sp>
      <p:sp>
        <p:nvSpPr>
          <p:cNvPr id="252931" name="Text Box 2"/>
          <p:cNvSpPr txBox="1">
            <a:spLocks noChangeArrowheads="1"/>
          </p:cNvSpPr>
          <p:nvPr/>
        </p:nvSpPr>
        <p:spPr bwMode="auto">
          <a:xfrm>
            <a:off x="1000125" y="729204"/>
            <a:ext cx="4857750" cy="36430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2932" name="Text Box 3"/>
          <p:cNvSpPr>
            <a:spLocks noChangeArrowheads="1"/>
          </p:cNvSpPr>
          <p:nvPr>
            <p:ph type="body"/>
          </p:nvPr>
        </p:nvSpPr>
        <p:spPr>
          <a:xfrm>
            <a:off x="914400" y="4614326"/>
            <a:ext cx="5029200" cy="4372249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latin typeface="Arial" charset="0"/>
                <a:cs typeface="Lucida Sans Unicode" pitchFamily="34" charset="0"/>
              </a:rPr>
              <a:t>Per la campagna comunicativa sono state utilizzati: manifesti, Locandine, opuscoli informativi e educativi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C2FE804-53B9-4F25-B91D-A44E421D416F}" type="slidenum">
              <a:rPr lang="it-IT"/>
              <a:pPr/>
              <a:t>39</a:t>
            </a:fld>
            <a:endParaRPr lang="it-IT"/>
          </a:p>
        </p:txBody>
      </p:sp>
      <p:sp>
        <p:nvSpPr>
          <p:cNvPr id="25395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395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5D1032-0583-44DC-BD3A-237843BABD6B}" type="slidenum">
              <a:rPr lang="it-IT"/>
              <a:pPr/>
              <a:t>40</a:t>
            </a:fld>
            <a:endParaRPr lang="it-IT"/>
          </a:p>
        </p:txBody>
      </p:sp>
      <p:sp>
        <p:nvSpPr>
          <p:cNvPr id="25497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498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A2C7624-2C34-4183-A095-F78054423F65}" type="slidenum">
              <a:rPr lang="it-IT"/>
              <a:pPr/>
              <a:t>5</a:t>
            </a:fld>
            <a:endParaRPr lang="it-IT"/>
          </a:p>
        </p:txBody>
      </p:sp>
      <p:sp>
        <p:nvSpPr>
          <p:cNvPr id="219139" name="Text Box 2"/>
          <p:cNvSpPr txBox="1">
            <a:spLocks noChangeArrowheads="1"/>
          </p:cNvSpPr>
          <p:nvPr/>
        </p:nvSpPr>
        <p:spPr bwMode="auto">
          <a:xfrm>
            <a:off x="3884614" y="8685092"/>
            <a:ext cx="2967037" cy="452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A5FD494-117C-45DB-8B1F-A0E707F355D4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19140" name="Text Box 3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9141" name="Rectangle 4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728CDE9-02A7-412C-8287-19ABC40EF7FC}" type="slidenum">
              <a:rPr lang="it-IT"/>
              <a:pPr/>
              <a:t>41</a:t>
            </a:fld>
            <a:endParaRPr lang="it-IT"/>
          </a:p>
        </p:txBody>
      </p:sp>
      <p:sp>
        <p:nvSpPr>
          <p:cNvPr id="256003" name="Text Box 2"/>
          <p:cNvSpPr txBox="1">
            <a:spLocks noChangeArrowheads="1"/>
          </p:cNvSpPr>
          <p:nvPr/>
        </p:nvSpPr>
        <p:spPr bwMode="auto">
          <a:xfrm>
            <a:off x="995364" y="730688"/>
            <a:ext cx="4865687" cy="364750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600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1622B7-F731-4BB2-AA29-C9CEDAF9356E}" type="slidenum">
              <a:rPr lang="it-IT"/>
              <a:pPr/>
              <a:t>42</a:t>
            </a:fld>
            <a:endParaRPr lang="it-IT"/>
          </a:p>
        </p:txBody>
      </p:sp>
      <p:sp>
        <p:nvSpPr>
          <p:cNvPr id="257027" name="Text Box 2"/>
          <p:cNvSpPr txBox="1">
            <a:spLocks noChangeArrowheads="1"/>
          </p:cNvSpPr>
          <p:nvPr/>
        </p:nvSpPr>
        <p:spPr bwMode="auto">
          <a:xfrm>
            <a:off x="1143001" y="686134"/>
            <a:ext cx="4568825" cy="342621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702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D293F9-7905-4FDB-9A6A-881A3072CC3B}" type="slidenum">
              <a:rPr lang="it-IT"/>
              <a:pPr/>
              <a:t>43</a:t>
            </a:fld>
            <a:endParaRPr lang="it-IT"/>
          </a:p>
        </p:txBody>
      </p:sp>
      <p:sp>
        <p:nvSpPr>
          <p:cNvPr id="258051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8052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AE27A2-76EB-428D-8F98-CD5825F49FBB}" type="slidenum">
              <a:rPr lang="it-IT"/>
              <a:pPr/>
              <a:t>44</a:t>
            </a:fld>
            <a:endParaRPr lang="it-IT"/>
          </a:p>
        </p:txBody>
      </p:sp>
      <p:sp>
        <p:nvSpPr>
          <p:cNvPr id="25907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5907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AE44E8B-D600-4F39-B310-592D41BA9757}" type="slidenum">
              <a:rPr lang="it-IT"/>
              <a:pPr/>
              <a:t>45</a:t>
            </a:fld>
            <a:endParaRPr lang="it-IT"/>
          </a:p>
        </p:txBody>
      </p:sp>
      <p:sp>
        <p:nvSpPr>
          <p:cNvPr id="260099" name="Text Box 2"/>
          <p:cNvSpPr txBox="1">
            <a:spLocks noChangeArrowheads="1"/>
          </p:cNvSpPr>
          <p:nvPr/>
        </p:nvSpPr>
        <p:spPr bwMode="auto">
          <a:xfrm>
            <a:off x="1143001" y="686134"/>
            <a:ext cx="4568825" cy="342621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010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FF3261C-053D-4C49-90EE-330BB125EA6D}" type="slidenum">
              <a:rPr lang="it-IT"/>
              <a:pPr/>
              <a:t>46</a:t>
            </a:fld>
            <a:endParaRPr lang="it-IT"/>
          </a:p>
        </p:txBody>
      </p:sp>
      <p:sp>
        <p:nvSpPr>
          <p:cNvPr id="261123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112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4AECF9-6157-43D3-ACA9-B42B20CB67D1}" type="slidenum">
              <a:rPr lang="it-IT"/>
              <a:pPr/>
              <a:t>47</a:t>
            </a:fld>
            <a:endParaRPr lang="it-IT"/>
          </a:p>
        </p:txBody>
      </p:sp>
      <p:sp>
        <p:nvSpPr>
          <p:cNvPr id="26214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214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70911B-A72B-4C82-8AC4-3F0FFBA4B014}" type="slidenum">
              <a:rPr lang="it-IT"/>
              <a:pPr/>
              <a:t>48</a:t>
            </a:fld>
            <a:endParaRPr lang="it-IT"/>
          </a:p>
        </p:txBody>
      </p:sp>
      <p:sp>
        <p:nvSpPr>
          <p:cNvPr id="263171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3172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BC2A6D0-4372-4195-842A-A655E250F28A}" type="slidenum">
              <a:rPr lang="it-IT"/>
              <a:pPr/>
              <a:t>49</a:t>
            </a:fld>
            <a:endParaRPr lang="it-IT"/>
          </a:p>
        </p:txBody>
      </p:sp>
      <p:sp>
        <p:nvSpPr>
          <p:cNvPr id="26419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419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BA6ABC8-EB1A-49C3-9663-5C9B196BA729}" type="slidenum">
              <a:rPr lang="it-IT"/>
              <a:pPr/>
              <a:t>50</a:t>
            </a:fld>
            <a:endParaRPr lang="it-IT"/>
          </a:p>
        </p:txBody>
      </p:sp>
      <p:sp>
        <p:nvSpPr>
          <p:cNvPr id="265219" name="Text Box 2"/>
          <p:cNvSpPr txBox="1">
            <a:spLocks noChangeArrowheads="1"/>
          </p:cNvSpPr>
          <p:nvPr/>
        </p:nvSpPr>
        <p:spPr bwMode="auto">
          <a:xfrm>
            <a:off x="1143001" y="686134"/>
            <a:ext cx="4570413" cy="3427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522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B56159-1189-499E-A651-4BCE0C583E27}" type="slidenum">
              <a:rPr lang="it-IT"/>
              <a:pPr/>
              <a:t>6</a:t>
            </a:fld>
            <a:endParaRPr lang="it-IT"/>
          </a:p>
        </p:txBody>
      </p:sp>
      <p:sp>
        <p:nvSpPr>
          <p:cNvPr id="220163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016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D7103F-70CC-4728-A3F5-C35584735634}" type="slidenum">
              <a:rPr lang="it-IT"/>
              <a:pPr/>
              <a:t>51</a:t>
            </a:fld>
            <a:endParaRPr lang="it-IT"/>
          </a:p>
        </p:txBody>
      </p:sp>
      <p:sp>
        <p:nvSpPr>
          <p:cNvPr id="266243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6244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3B72C1-60FF-4EEA-A4AA-112B0A7031E0}" type="slidenum">
              <a:rPr lang="it-IT"/>
              <a:pPr/>
              <a:t>53</a:t>
            </a:fld>
            <a:endParaRPr lang="it-IT"/>
          </a:p>
        </p:txBody>
      </p:sp>
      <p:sp>
        <p:nvSpPr>
          <p:cNvPr id="26726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6726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4BB0F64-47E9-4FF1-B380-5474FA9DE46E}" type="slidenum">
              <a:rPr lang="it-IT"/>
              <a:pPr/>
              <a:t>57</a:t>
            </a:fld>
            <a:endParaRPr lang="it-IT"/>
          </a:p>
        </p:txBody>
      </p:sp>
      <p:sp>
        <p:nvSpPr>
          <p:cNvPr id="26829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5839" y="686134"/>
            <a:ext cx="4886325" cy="3429186"/>
          </a:xfrm>
          <a:ln/>
        </p:spPr>
      </p:sp>
      <p:sp>
        <p:nvSpPr>
          <p:cNvPr id="268292" name="Segnaposto note 2"/>
          <p:cNvSpPr>
            <a:spLocks noGrp="1"/>
          </p:cNvSpPr>
          <p:nvPr>
            <p:ph type="body" idx="1"/>
          </p:nvPr>
        </p:nvSpPr>
        <p:spPr>
          <a:xfrm>
            <a:off x="914400" y="4344032"/>
            <a:ext cx="5029200" cy="276991"/>
          </a:xfrm>
          <a:noFill/>
          <a:ln/>
        </p:spPr>
        <p:txBody>
          <a:bodyPr lIns="91431" tIns="45716" rIns="91431" bIns="45716">
            <a:spAutoFit/>
          </a:bodyPr>
          <a:lstStyle/>
          <a:p>
            <a:pPr defTabSz="914400"/>
            <a:endParaRPr lang="it-IT" smtClean="0"/>
          </a:p>
        </p:txBody>
      </p:sp>
      <p:sp>
        <p:nvSpPr>
          <p:cNvPr id="268293" name="Segnaposto numero diapositiva 3"/>
          <p:cNvSpPr txBox="1">
            <a:spLocks noGrp="1"/>
          </p:cNvSpPr>
          <p:nvPr/>
        </p:nvSpPr>
        <p:spPr bwMode="auto">
          <a:xfrm>
            <a:off x="3886200" y="8867009"/>
            <a:ext cx="2971800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spAutoFit/>
          </a:bodyPr>
          <a:lstStyle/>
          <a:p>
            <a:pPr algn="r"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fld id="{B23DD5EA-22F3-4467-B18F-3F7D5AE99DFC}" type="slidenum">
              <a:rPr lang="it-IT" sz="1200" b="1">
                <a:solidFill>
                  <a:srgbClr val="FFFFCC"/>
                </a:solidFill>
                <a:latin typeface="Arial" charset="0"/>
              </a:rPr>
              <a:pPr algn="r" defTabSz="914400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t>57</a:t>
            </a:fld>
            <a:endParaRPr lang="it-IT" sz="1200" b="1">
              <a:solidFill>
                <a:srgbClr val="FFFFCC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47E7C9-FD85-4179-B046-DCF80CB65F1E}" type="slidenum">
              <a:rPr lang="it-IT"/>
              <a:pPr/>
              <a:t>58</a:t>
            </a:fld>
            <a:endParaRPr lang="it-IT"/>
          </a:p>
        </p:txBody>
      </p:sp>
      <p:sp>
        <p:nvSpPr>
          <p:cNvPr id="26931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5839" y="686134"/>
            <a:ext cx="4886325" cy="3429186"/>
          </a:xfrm>
          <a:ln/>
        </p:spPr>
      </p:sp>
      <p:sp>
        <p:nvSpPr>
          <p:cNvPr id="269316" name="Segnaposto note 2"/>
          <p:cNvSpPr>
            <a:spLocks noGrp="1"/>
          </p:cNvSpPr>
          <p:nvPr>
            <p:ph type="body" idx="1"/>
          </p:nvPr>
        </p:nvSpPr>
        <p:spPr>
          <a:xfrm>
            <a:off x="914400" y="4344032"/>
            <a:ext cx="5029200" cy="276991"/>
          </a:xfrm>
          <a:noFill/>
          <a:ln/>
        </p:spPr>
        <p:txBody>
          <a:bodyPr lIns="91431" tIns="45716" rIns="91431" bIns="45716">
            <a:spAutoFit/>
          </a:bodyPr>
          <a:lstStyle/>
          <a:p>
            <a:pPr defTabSz="914400"/>
            <a:endParaRPr lang="it-IT" smtClean="0"/>
          </a:p>
        </p:txBody>
      </p:sp>
      <p:sp>
        <p:nvSpPr>
          <p:cNvPr id="269317" name="Segnaposto numero diapositiva 3"/>
          <p:cNvSpPr txBox="1">
            <a:spLocks noGrp="1"/>
          </p:cNvSpPr>
          <p:nvPr/>
        </p:nvSpPr>
        <p:spPr bwMode="auto">
          <a:xfrm>
            <a:off x="3886200" y="8867009"/>
            <a:ext cx="2971800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spAutoFit/>
          </a:bodyPr>
          <a:lstStyle/>
          <a:p>
            <a:pPr algn="r" defTabSz="914400" eaLnBrk="0" hangingPunct="0">
              <a:spcBef>
                <a:spcPct val="50000"/>
              </a:spcBef>
              <a:buClrTx/>
              <a:buSzTx/>
              <a:buFontTx/>
              <a:buNone/>
            </a:pPr>
            <a:fld id="{066E13F7-7FC4-4004-AC0C-9AD5F574CB22}" type="slidenum">
              <a:rPr lang="it-IT" sz="1200" b="1">
                <a:solidFill>
                  <a:srgbClr val="FFFFCC"/>
                </a:solidFill>
                <a:latin typeface="Arial" charset="0"/>
              </a:rPr>
              <a:pPr algn="r" defTabSz="914400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t>58</a:t>
            </a:fld>
            <a:endParaRPr lang="it-IT" sz="1200" b="1">
              <a:solidFill>
                <a:srgbClr val="FFFFCC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F3DD60-BCED-4401-B0FB-F7A94D784C4C}" type="slidenum">
              <a:rPr lang="it-IT"/>
              <a:pPr/>
              <a:t>69</a:t>
            </a:fld>
            <a:endParaRPr lang="it-IT"/>
          </a:p>
        </p:txBody>
      </p:sp>
      <p:sp>
        <p:nvSpPr>
          <p:cNvPr id="27033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0340" name="Rectangle 3"/>
          <p:cNvSpPr>
            <a:spLocks noChangeArrowheads="1"/>
          </p:cNvSpPr>
          <p:nvPr>
            <p:ph type="body"/>
          </p:nvPr>
        </p:nvSpPr>
        <p:spPr>
          <a:xfrm>
            <a:off x="685800" y="4344031"/>
            <a:ext cx="5475288" cy="410343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97E8A8-EE6A-4E78-BE77-197DFF9F7446}" type="slidenum">
              <a:rPr lang="it-IT"/>
              <a:pPr/>
              <a:t>85</a:t>
            </a:fld>
            <a:endParaRPr lang="it-IT"/>
          </a:p>
        </p:txBody>
      </p:sp>
      <p:sp>
        <p:nvSpPr>
          <p:cNvPr id="271363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1364" name="Rectangle 3"/>
          <p:cNvSpPr>
            <a:spLocks noChangeArrowheads="1"/>
          </p:cNvSpPr>
          <p:nvPr>
            <p:ph type="body"/>
          </p:nvPr>
        </p:nvSpPr>
        <p:spPr>
          <a:xfrm>
            <a:off x="685800" y="4344031"/>
            <a:ext cx="5475288" cy="410343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CF0729E-DAC4-4C59-B5DD-758A276D9F02}" type="slidenum">
              <a:rPr lang="it-IT"/>
              <a:pPr/>
              <a:t>86</a:t>
            </a:fld>
            <a:endParaRPr lang="it-IT"/>
          </a:p>
        </p:txBody>
      </p:sp>
      <p:sp>
        <p:nvSpPr>
          <p:cNvPr id="2723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87425" y="686134"/>
            <a:ext cx="4884738" cy="3427700"/>
          </a:xfrm>
          <a:ln/>
        </p:spPr>
      </p:sp>
      <p:sp>
        <p:nvSpPr>
          <p:cNvPr id="272388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4032"/>
            <a:ext cx="5029200" cy="4113834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534D07B-323F-4346-9E57-593D49816A89}" type="slidenum">
              <a:rPr lang="it-IT"/>
              <a:pPr/>
              <a:t>7</a:t>
            </a:fld>
            <a:endParaRPr lang="it-IT"/>
          </a:p>
        </p:txBody>
      </p:sp>
      <p:sp>
        <p:nvSpPr>
          <p:cNvPr id="221187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1188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98B2DD-9E41-4519-8B8F-A2A10150F0EC}" type="slidenum">
              <a:rPr lang="it-IT"/>
              <a:pPr/>
              <a:t>8</a:t>
            </a:fld>
            <a:endParaRPr lang="it-IT"/>
          </a:p>
        </p:txBody>
      </p:sp>
      <p:sp>
        <p:nvSpPr>
          <p:cNvPr id="222211" name="Text Box 2"/>
          <p:cNvSpPr txBox="1">
            <a:spLocks noChangeArrowheads="1"/>
          </p:cNvSpPr>
          <p:nvPr/>
        </p:nvSpPr>
        <p:spPr bwMode="auto">
          <a:xfrm>
            <a:off x="3884614" y="8685092"/>
            <a:ext cx="2967037" cy="452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F2DF5B6-3202-441A-A18B-1026296A5E2F}" type="slidenum">
              <a:rPr lang="it-IT" sz="1200">
                <a:solidFill>
                  <a:srgbClr val="000000"/>
                </a:solidFill>
              </a:rPr>
              <a:pPr algn="r"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222212" name="Text Box 3"/>
          <p:cNvSpPr txBox="1">
            <a:spLocks noChangeArrowheads="1"/>
          </p:cNvSpPr>
          <p:nvPr/>
        </p:nvSpPr>
        <p:spPr bwMode="auto">
          <a:xfrm>
            <a:off x="1143000" y="686134"/>
            <a:ext cx="4572000" cy="342918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2213" name="Rectangle 4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5A1C1B-7A03-401D-AD72-3905EB62D6E6}" type="slidenum">
              <a:rPr lang="it-IT"/>
              <a:pPr/>
              <a:t>9</a:t>
            </a:fld>
            <a:endParaRPr lang="it-IT"/>
          </a:p>
        </p:txBody>
      </p:sp>
      <p:sp>
        <p:nvSpPr>
          <p:cNvPr id="223235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3236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234B12-DA1E-4502-9E13-95CBA7D7978B}" type="slidenum">
              <a:rPr lang="it-IT"/>
              <a:pPr/>
              <a:t>10</a:t>
            </a:fld>
            <a:endParaRPr lang="it-IT"/>
          </a:p>
        </p:txBody>
      </p:sp>
      <p:sp>
        <p:nvSpPr>
          <p:cNvPr id="224259" name="Text Box 2"/>
          <p:cNvSpPr txBox="1">
            <a:spLocks noChangeArrowheads="1"/>
          </p:cNvSpPr>
          <p:nvPr/>
        </p:nvSpPr>
        <p:spPr bwMode="auto">
          <a:xfrm>
            <a:off x="1143000" y="686134"/>
            <a:ext cx="4567238" cy="342324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24260" name="Rectangle 3"/>
          <p:cNvSpPr>
            <a:spLocks noChangeArrowheads="1"/>
          </p:cNvSpPr>
          <p:nvPr>
            <p:ph type="body"/>
          </p:nvPr>
        </p:nvSpPr>
        <p:spPr>
          <a:xfrm>
            <a:off x="685801" y="4344032"/>
            <a:ext cx="5476875" cy="4106408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C35AC-8962-43F9-918E-99A762D153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10000" cy="2039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10000" cy="204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1B212-9914-4F10-9718-487FCE80B7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2338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6CA94-C32D-47B5-BFEC-A030A87098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2E54D-7F39-47D2-92E0-0568B89BBC46}" type="datetimeFigureOut">
              <a:rPr lang="it-IT" smtClean="0"/>
              <a:t>29/09/2015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E898C-5377-414B-A28B-1589D9AE1DC2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Grafico_di_Microsoft_Office_Excel1.xls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Grafico_di_Microsoft_Office_Excel2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Grafico_di_Microsoft_Office_Excel3.xls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Grafico_di_Microsoft_Office_Excel4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Grafico_di_Microsoft_Office_Excel5.xls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alto.org/cai/foto/cai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afico_di_Microsoft_Office_Excel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Dott.Palazzi</a:t>
            </a:r>
            <a:r>
              <a:rPr lang="it-IT" dirty="0" smtClean="0"/>
              <a:t> Parte seconda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000125" y="0"/>
            <a:ext cx="7767638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Verdana" pitchFamily="34" charset="0"/>
              </a:rPr>
              <a:t>Valutazione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919163" y="1571625"/>
            <a:ext cx="8224837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b="1" i="1">
                <a:solidFill>
                  <a:srgbClr val="30346A"/>
                </a:solidFill>
                <a:latin typeface="Verdana" pitchFamily="34" charset="0"/>
              </a:rPr>
              <a:t>”</a:t>
            </a:r>
            <a:r>
              <a:rPr lang="it-IT" i="1">
                <a:solidFill>
                  <a:srgbClr val="30346A"/>
                </a:solidFill>
                <a:latin typeface="Verdana" pitchFamily="34" charset="0"/>
              </a:rPr>
              <a:t>è un processo dinamico attraverso il quale un soggetto </a:t>
            </a:r>
            <a:r>
              <a:rPr lang="it-IT" b="1" i="1">
                <a:solidFill>
                  <a:srgbClr val="30346A"/>
                </a:solidFill>
                <a:latin typeface="Verdana" pitchFamily="34" charset="0"/>
              </a:rPr>
              <a:t>(CHI)</a:t>
            </a:r>
            <a:r>
              <a:rPr lang="it-IT" i="1">
                <a:solidFill>
                  <a:srgbClr val="30346A"/>
                </a:solidFill>
                <a:latin typeface="Verdana" pitchFamily="34" charset="0"/>
              </a:rPr>
              <a:t> esprime giudizi di valore, qualitativi e/o quantitativi, nei confronti di un oggetto </a:t>
            </a:r>
            <a:r>
              <a:rPr lang="it-IT" b="1" i="1">
                <a:solidFill>
                  <a:srgbClr val="30346A"/>
                </a:solidFill>
                <a:latin typeface="Verdana" pitchFamily="34" charset="0"/>
              </a:rPr>
              <a:t>(COSA)</a:t>
            </a:r>
            <a:r>
              <a:rPr lang="it-IT" i="1">
                <a:solidFill>
                  <a:srgbClr val="30346A"/>
                </a:solidFill>
                <a:latin typeface="Verdana" pitchFamily="34" charset="0"/>
              </a:rPr>
              <a:t> in base a criteri determinati, facendo riferimento a standard e utilizzando strumenti appropriati </a:t>
            </a:r>
            <a:r>
              <a:rPr lang="it-IT" b="1" i="1">
                <a:solidFill>
                  <a:srgbClr val="30346A"/>
                </a:solidFill>
                <a:latin typeface="Verdana" pitchFamily="34" charset="0"/>
              </a:rPr>
              <a:t>(COME).”</a:t>
            </a:r>
          </a:p>
          <a:p>
            <a:pPr marL="331788" indent="-331788" algn="ctr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i="1">
              <a:solidFill>
                <a:srgbClr val="30346A"/>
              </a:solidFill>
              <a:latin typeface="Tahoma" pitchFamily="34" charset="0"/>
            </a:endParaRPr>
          </a:p>
          <a:p>
            <a:pPr marL="331788" indent="-331788" algn="ctr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i="1">
              <a:solidFill>
                <a:srgbClr val="30346A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928688" y="357188"/>
            <a:ext cx="7767637" cy="1138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Verdana" pitchFamily="34" charset="0"/>
              </a:rPr>
              <a:t>Cosa si valuta?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919163" y="1500188"/>
            <a:ext cx="8224837" cy="457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2800" b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Verdana" pitchFamily="34" charset="0"/>
              </a:rPr>
              <a:t>V. del Processo : input </a:t>
            </a: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(es.risorse, personale, obiettivi) </a:t>
            </a:r>
            <a:r>
              <a:rPr lang="it-IT" sz="2800" b="1">
                <a:solidFill>
                  <a:srgbClr val="30346A"/>
                </a:solidFill>
                <a:latin typeface="Verdana" pitchFamily="34" charset="0"/>
              </a:rPr>
              <a:t>attività implementate </a:t>
            </a: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(tempi, partecipazione degli stakeholders, incontri organizzati..)  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Verdana" pitchFamily="34" charset="0"/>
              </a:rPr>
              <a:t>V. di Impatto:</a:t>
            </a: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 risultati raggiunti su comportamento, ambiente, fattori predisponenti, rinforzanti e abilitanti.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Verdana" pitchFamily="34" charset="0"/>
              </a:rPr>
              <a:t>V. di Outcome:</a:t>
            </a: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 quanto sono stati raggiunti gli obiettivi di salute e di qualità di vita.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2800">
              <a:solidFill>
                <a:srgbClr val="30346A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990600" y="1751013"/>
            <a:ext cx="7767638" cy="1138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8313" y="908050"/>
            <a:ext cx="8402637" cy="5487988"/>
            <a:chOff x="295" y="572"/>
            <a:chExt cx="5293" cy="3457"/>
          </a:xfrm>
        </p:grpSpPr>
        <p:pic>
          <p:nvPicPr>
            <p:cNvPr id="9216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572"/>
              <a:ext cx="5294" cy="34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2167" name="Text Box 5"/>
            <p:cNvSpPr txBox="1">
              <a:spLocks noChangeArrowheads="1"/>
            </p:cNvSpPr>
            <p:nvPr/>
          </p:nvSpPr>
          <p:spPr bwMode="auto">
            <a:xfrm>
              <a:off x="295" y="572"/>
              <a:ext cx="5294" cy="34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0" y="4652963"/>
            <a:ext cx="900113" cy="460375"/>
          </a:xfrm>
          <a:prstGeom prst="rect">
            <a:avLst/>
          </a:prstGeom>
          <a:solidFill>
            <a:srgbClr val="CFDC24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30346A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0" y="5300663"/>
            <a:ext cx="1403350" cy="460375"/>
          </a:xfrm>
          <a:prstGeom prst="rect">
            <a:avLst/>
          </a:prstGeom>
          <a:solidFill>
            <a:srgbClr val="CFDC24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30346A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</a:rPr>
              <a:t>processo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6175" y="538163"/>
            <a:ext cx="4289425" cy="2397125"/>
          </a:xfrm>
        </p:spPr>
        <p:txBody>
          <a:bodyPr anchor="b"/>
          <a:lstStyle/>
          <a:p>
            <a:pPr eaLnBrk="1" hangingPunct="1">
              <a:lnSpc>
                <a:spcPct val="180000"/>
              </a:lnSpc>
              <a:buClr>
                <a:srgbClr val="666699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5400" b="1" smtClean="0"/>
              <a:t>Domande?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133600"/>
            <a:ext cx="3717925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797050"/>
            <a:ext cx="7772400" cy="1800225"/>
          </a:xfrm>
        </p:spPr>
        <p:txBody>
          <a:bodyPr anchor="b"/>
          <a:lstStyle/>
          <a:p>
            <a:pPr algn="l" eaLnBrk="1" hangingPunct="1"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b="1" i="1" smtClean="0">
                <a:latin typeface="Verdana" pitchFamily="34" charset="0"/>
                <a:cs typeface="Arial" charset="0"/>
              </a:rPr>
              <a:t>Il progetto san Mauro si mette in moto.</a:t>
            </a:r>
            <a:br>
              <a:rPr lang="en-US" sz="3200" b="1" i="1" smtClean="0">
                <a:latin typeface="Verdana" pitchFamily="34" charset="0"/>
                <a:cs typeface="Arial" charset="0"/>
              </a:rPr>
            </a:br>
            <a:endParaRPr lang="en-US" sz="3200" b="1" i="1" smtClean="0">
              <a:latin typeface="Verdana" pitchFamily="34" charset="0"/>
              <a:cs typeface="Arial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22400" y="3886200"/>
            <a:ext cx="6400800" cy="1771650"/>
          </a:xfrm>
        </p:spPr>
        <p:txBody>
          <a:bodyPr>
            <a:normAutofit lnSpcReduction="10000"/>
          </a:bodyPr>
          <a:lstStyle/>
          <a:p>
            <a:pPr marL="457200" lvl="1" indent="0" algn="ctr" eaLnBrk="1" hangingPunct="1">
              <a:spcBef>
                <a:spcPts val="450"/>
              </a:spcBef>
              <a:buFont typeface="Times New Roman" pitchFamily="18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it-IT" sz="2000" smtClean="0"/>
          </a:p>
          <a:p>
            <a:pPr marL="457200" lvl="1" indent="0" algn="ctr" eaLnBrk="1" hangingPunct="1">
              <a:spcBef>
                <a:spcPts val="450"/>
              </a:spcBef>
              <a:buFont typeface="Times New Roman" pitchFamily="18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000" b="1" i="1" smtClean="0">
                <a:latin typeface="Verdana" pitchFamily="34" charset="0"/>
              </a:rPr>
              <a:t>Mauro Palazzi </a:t>
            </a:r>
          </a:p>
          <a:p>
            <a:pPr marL="457200" lvl="1" indent="0" algn="ctr" eaLnBrk="1" hangingPunct="1">
              <a:spcBef>
                <a:spcPts val="450"/>
              </a:spcBef>
              <a:buFont typeface="Times New Roman" pitchFamily="18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000" b="1" i="1" smtClean="0">
                <a:latin typeface="Verdana" pitchFamily="34" charset="0"/>
              </a:rPr>
              <a:t>Direttore UO Epidemiologia e Comunicazione </a:t>
            </a:r>
          </a:p>
          <a:p>
            <a:pPr marL="457200" lvl="1" indent="0" algn="ctr" eaLnBrk="1" hangingPunct="1">
              <a:spcBef>
                <a:spcPts val="450"/>
              </a:spcBef>
              <a:buFont typeface="Times New Roman" pitchFamily="18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it-IT" sz="2000" b="1" i="1" smtClean="0">
                <a:latin typeface="Verdana" pitchFamily="34" charset="0"/>
              </a:rPr>
              <a:t>AUSL di Cesena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263650" y="384175"/>
            <a:ext cx="5576888" cy="1358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lvl="1">
              <a:spcBef>
                <a:spcPts val="450"/>
              </a:spcBef>
              <a:buClr>
                <a:srgbClr val="30346A"/>
              </a:buClr>
              <a:buFont typeface="Wingdings" pitchFamily="2" charset="2"/>
              <a:buNone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676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77425" algn="l"/>
                <a:tab pos="10326688" algn="l"/>
                <a:tab pos="10779125" algn="l"/>
                <a:tab pos="10780713" algn="l"/>
              </a:tabLst>
            </a:pPr>
            <a:r>
              <a:rPr lang="it-IT" sz="1800" b="1" i="1">
                <a:solidFill>
                  <a:srgbClr val="B84700"/>
                </a:solidFill>
                <a:latin typeface="Verdana" pitchFamily="34" charset="0"/>
              </a:rPr>
              <a:t>				</a:t>
            </a:r>
          </a:p>
          <a:p>
            <a:pPr lvl="1">
              <a:spcBef>
                <a:spcPts val="450"/>
              </a:spcBef>
              <a:buClr>
                <a:srgbClr val="30346A"/>
              </a:buClr>
              <a:buFont typeface="Wingdings" pitchFamily="2" charset="2"/>
              <a:buNone/>
              <a:tabLst>
                <a:tab pos="457200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676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77425" algn="l"/>
                <a:tab pos="10326688" algn="l"/>
                <a:tab pos="10779125" algn="l"/>
                <a:tab pos="10780713" algn="l"/>
              </a:tabLst>
            </a:pPr>
            <a:endParaRPr lang="it-IT" sz="1800" b="1" i="1">
              <a:solidFill>
                <a:srgbClr val="B847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3"/>
            <a:ext cx="7313612" cy="1068387"/>
          </a:xfrm>
        </p:spPr>
        <p:txBody>
          <a:bodyPr anchor="b"/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/>
              <a:t>Progetto San Mauro </a:t>
            </a:r>
            <a:br>
              <a:rPr lang="it-IT" sz="2800" b="1" smtClean="0"/>
            </a:br>
            <a:r>
              <a:rPr lang="it-IT" sz="2800" b="1" smtClean="0"/>
              <a:t>si mette in moto (2003)‏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206500"/>
            <a:ext cx="7704138" cy="6016625"/>
          </a:xfrm>
        </p:spPr>
        <p:txBody>
          <a:bodyPr/>
          <a:lstStyle/>
          <a:p>
            <a:pPr marL="330200" indent="-330200" eaLnBrk="1" hangingPunct="1">
              <a:spcBef>
                <a:spcPts val="600"/>
              </a:spcBef>
              <a:spcAft>
                <a:spcPts val="600"/>
              </a:spcAft>
              <a:buClr>
                <a:srgbClr val="333366"/>
              </a:buClr>
              <a:buSzPct val="70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sz="2800" smtClean="0">
              <a:solidFill>
                <a:srgbClr val="333366"/>
              </a:solidFill>
            </a:endParaRPr>
          </a:p>
          <a:p>
            <a:pPr marL="730250" lvl="1" indent="-273050" eaLnBrk="1" hangingPunct="1">
              <a:spcBef>
                <a:spcPts val="500"/>
              </a:spcBef>
              <a:spcAft>
                <a:spcPts val="500"/>
              </a:spcAft>
              <a:buClr>
                <a:srgbClr val="99CCCC"/>
              </a:buClr>
              <a:buSzPct val="70000"/>
              <a:buFont typeface="Wingdings" pitchFamily="2" charset="2"/>
              <a:buChar char="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000" b="1" smtClean="0">
                <a:solidFill>
                  <a:srgbClr val="333366"/>
                </a:solidFill>
              </a:rPr>
              <a:t>Obiettivo generale: </a:t>
            </a:r>
            <a:r>
              <a:rPr lang="it-IT" sz="2000" smtClean="0">
                <a:solidFill>
                  <a:srgbClr val="333366"/>
                </a:solidFill>
              </a:rPr>
              <a:t>Promuovere l’AF nella popolazione adulta del territorio di San Mauro Pascoli e contribuire alla riduzione delle patologie correlate alla sedentarietà</a:t>
            </a:r>
          </a:p>
          <a:p>
            <a:pPr marL="330200" indent="-330200" eaLnBrk="1" hangingPunct="1">
              <a:spcBef>
                <a:spcPts val="600"/>
              </a:spcBef>
              <a:spcAft>
                <a:spcPts val="600"/>
              </a:spcAft>
              <a:buClr>
                <a:srgbClr val="333366"/>
              </a:buClr>
              <a:buSzPct val="70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000" b="1" smtClean="0">
                <a:solidFill>
                  <a:srgbClr val="333366"/>
                </a:solidFill>
              </a:rPr>
              <a:t>Obiettivi specifici:</a:t>
            </a:r>
          </a:p>
          <a:p>
            <a:pPr marL="730250" lvl="1" indent="-273050" eaLnBrk="1" hangingPunct="1">
              <a:spcBef>
                <a:spcPts val="500"/>
              </a:spcBef>
              <a:spcAft>
                <a:spcPts val="500"/>
              </a:spcAft>
              <a:buClr>
                <a:srgbClr val="99CCCC"/>
              </a:buClr>
              <a:buSzPct val="70000"/>
              <a:buFont typeface="Wingdings" pitchFamily="2" charset="2"/>
              <a:buChar char="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000" smtClean="0">
                <a:solidFill>
                  <a:srgbClr val="333366"/>
                </a:solidFill>
              </a:rPr>
              <a:t>Sensibilizzare la popolazione sull’importanza dell’attività fisica nel miglioramento della salute.</a:t>
            </a:r>
          </a:p>
          <a:p>
            <a:pPr marL="730250" lvl="1" indent="-273050" eaLnBrk="1" hangingPunct="1">
              <a:spcBef>
                <a:spcPts val="500"/>
              </a:spcBef>
              <a:spcAft>
                <a:spcPts val="500"/>
              </a:spcAft>
              <a:buClr>
                <a:srgbClr val="99CCCC"/>
              </a:buClr>
              <a:buSzPct val="70000"/>
              <a:buFont typeface="Wingdings" pitchFamily="2" charset="2"/>
              <a:buChar char="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000" smtClean="0">
                <a:solidFill>
                  <a:srgbClr val="333366"/>
                </a:solidFill>
              </a:rPr>
              <a:t>Aumentare il numero di persone sedentarie che praticano AF</a:t>
            </a:r>
          </a:p>
          <a:p>
            <a:pPr marL="730250" lvl="1" indent="-273050" eaLnBrk="1" hangingPunct="1">
              <a:spcBef>
                <a:spcPts val="500"/>
              </a:spcBef>
              <a:spcAft>
                <a:spcPts val="500"/>
              </a:spcAft>
              <a:buClr>
                <a:srgbClr val="99CCCC"/>
              </a:buClr>
              <a:buSzPct val="70000"/>
              <a:buFont typeface="Wingdings" pitchFamily="2" charset="2"/>
              <a:buChar char="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000" smtClean="0">
                <a:solidFill>
                  <a:srgbClr val="333366"/>
                </a:solidFill>
              </a:rPr>
              <a:t>Aumentare le opportunità aggregative attraverso la pratica dell’AF di gruppo.</a:t>
            </a:r>
          </a:p>
          <a:p>
            <a:pPr marL="730250" lvl="1" indent="-273050" eaLnBrk="1" hangingPunct="1">
              <a:spcBef>
                <a:spcPts val="500"/>
              </a:spcBef>
              <a:buClr>
                <a:srgbClr val="99CCCC"/>
              </a:buClr>
              <a:buSzPct val="70000"/>
              <a:buFont typeface="Wingdings" pitchFamily="2" charset="2"/>
              <a:buChar char="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000" smtClean="0">
                <a:solidFill>
                  <a:srgbClr val="333366"/>
                </a:solidFill>
              </a:rPr>
              <a:t>Favorire la creazione di collaborazioni tra operatori sanitari e attori sociali alla costruzione di politiche per la salute nella comunità </a:t>
            </a:r>
          </a:p>
          <a:p>
            <a:pPr marL="730250" lvl="1" indent="-273050" eaLnBrk="1" hangingPunct="1">
              <a:spcBef>
                <a:spcPts val="500"/>
              </a:spcBef>
              <a:buClr>
                <a:srgbClr val="99CCCC"/>
              </a:buClr>
              <a:buSzPct val="70000"/>
              <a:buFont typeface="Wingdings" pitchFamily="2" charset="2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sz="2000" smtClean="0">
              <a:solidFill>
                <a:srgbClr val="333366"/>
              </a:solidFill>
            </a:endParaRP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79388"/>
            <a:ext cx="1808163" cy="180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609600" y="69850"/>
            <a:ext cx="814863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Tahoma" pitchFamily="34" charset="0"/>
              </a:rPr>
              <a:t>premesse del modello</a:t>
            </a:r>
          </a:p>
        </p:txBody>
      </p:sp>
      <p:sp>
        <p:nvSpPr>
          <p:cNvPr id="935939" name="Text Box 3"/>
          <p:cNvSpPr txBox="1">
            <a:spLocks noChangeArrowheads="1"/>
          </p:cNvSpPr>
          <p:nvPr/>
        </p:nvSpPr>
        <p:spPr bwMode="auto">
          <a:xfrm>
            <a:off x="539750" y="1628775"/>
            <a:ext cx="8286750" cy="538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27050" indent="-527050">
              <a:lnSpc>
                <a:spcPct val="90000"/>
              </a:lnSpc>
              <a:spcBef>
                <a:spcPts val="600"/>
              </a:spcBef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r>
              <a:rPr lang="it-IT">
                <a:solidFill>
                  <a:srgbClr val="000000"/>
                </a:solidFill>
              </a:rPr>
              <a:t>Si parte da due punti fermi:</a:t>
            </a:r>
          </a:p>
          <a:p>
            <a:pPr marL="527050" indent="-52705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"/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r>
              <a:rPr lang="it-IT">
                <a:solidFill>
                  <a:srgbClr val="000000"/>
                </a:solidFill>
              </a:rPr>
              <a:t>La salute è un processo multidimensionale e multipli sono i fattori di rischio: </a:t>
            </a:r>
            <a:r>
              <a:rPr lang="it-IT" b="1">
                <a:solidFill>
                  <a:srgbClr val="000000"/>
                </a:solidFill>
              </a:rPr>
              <a:t>multidimensionale e multidisciplinare </a:t>
            </a:r>
            <a:r>
              <a:rPr lang="it-IT">
                <a:solidFill>
                  <a:srgbClr val="000000"/>
                </a:solidFill>
              </a:rPr>
              <a:t>deve essere l’approccio per promuovere la salute.</a:t>
            </a:r>
          </a:p>
          <a:p>
            <a:pPr marL="527050" indent="-52705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"/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r>
              <a:rPr lang="it-IT">
                <a:solidFill>
                  <a:srgbClr val="000000"/>
                </a:solidFill>
              </a:rPr>
              <a:t>Sono necessarie </a:t>
            </a:r>
            <a:r>
              <a:rPr lang="it-IT" b="1">
                <a:solidFill>
                  <a:srgbClr val="000000"/>
                </a:solidFill>
              </a:rPr>
              <a:t>conoscenze e competenze</a:t>
            </a:r>
            <a:r>
              <a:rPr lang="it-IT">
                <a:solidFill>
                  <a:srgbClr val="000000"/>
                </a:solidFill>
              </a:rPr>
              <a:t> epidemiologiche, di psicologia di comunità, educative e politico-amministrative.</a:t>
            </a:r>
          </a:p>
          <a:p>
            <a:pPr marL="527050" indent="-527050">
              <a:lnSpc>
                <a:spcPct val="90000"/>
              </a:lnSpc>
              <a:spcBef>
                <a:spcPts val="700"/>
              </a:spcBef>
              <a:buFont typeface="Wingdings" pitchFamily="2" charset="2"/>
              <a:buNone/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endParaRPr lang="it-IT" sz="2800" b="1">
              <a:solidFill>
                <a:srgbClr val="882B12"/>
              </a:solidFill>
            </a:endParaRPr>
          </a:p>
          <a:p>
            <a:pPr marL="527050" indent="-527050">
              <a:lnSpc>
                <a:spcPct val="90000"/>
              </a:lnSpc>
              <a:spcBef>
                <a:spcPts val="700"/>
              </a:spcBef>
              <a:buFont typeface="Wingdings" pitchFamily="2" charset="2"/>
              <a:buNone/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r>
              <a:rPr lang="it-IT" sz="2800" b="1">
                <a:solidFill>
                  <a:srgbClr val="882B12"/>
                </a:solidFill>
              </a:rPr>
              <a:t>Siamo d’accordo? </a:t>
            </a:r>
          </a:p>
          <a:p>
            <a:pPr marL="527050" indent="-527050">
              <a:lnSpc>
                <a:spcPct val="90000"/>
              </a:lnSpc>
              <a:spcBef>
                <a:spcPts val="700"/>
              </a:spcBef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r>
              <a:rPr lang="it-IT" sz="2800" b="1">
                <a:solidFill>
                  <a:srgbClr val="882B12"/>
                </a:solidFill>
              </a:rPr>
              <a:t>Abbiamo queste competenze?</a:t>
            </a:r>
          </a:p>
          <a:p>
            <a:pPr marL="527050" indent="-527050">
              <a:lnSpc>
                <a:spcPct val="90000"/>
              </a:lnSpc>
              <a:spcBef>
                <a:spcPts val="700"/>
              </a:spcBef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r>
              <a:rPr lang="it-IT" sz="2800" b="1">
                <a:solidFill>
                  <a:srgbClr val="882B12"/>
                </a:solidFill>
              </a:rPr>
              <a:t>Le possiamo trovare?</a:t>
            </a:r>
          </a:p>
          <a:p>
            <a:pPr marL="527050" indent="-527050">
              <a:lnSpc>
                <a:spcPct val="90000"/>
              </a:lnSpc>
              <a:spcBef>
                <a:spcPts val="700"/>
              </a:spcBef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endParaRPr lang="it-IT" sz="2800">
              <a:solidFill>
                <a:srgbClr val="000000"/>
              </a:solidFill>
            </a:endParaRPr>
          </a:p>
          <a:p>
            <a:pPr marL="527050" indent="-527050">
              <a:lnSpc>
                <a:spcPct val="90000"/>
              </a:lnSpc>
              <a:spcBef>
                <a:spcPts val="700"/>
              </a:spcBef>
              <a:tabLst>
                <a:tab pos="527050" algn="l"/>
                <a:tab pos="974725" algn="l"/>
                <a:tab pos="1423988" algn="l"/>
                <a:tab pos="1873250" algn="l"/>
                <a:tab pos="2322513" algn="l"/>
                <a:tab pos="2771775" algn="l"/>
                <a:tab pos="3221038" algn="l"/>
                <a:tab pos="3670300" algn="l"/>
                <a:tab pos="4119563" algn="l"/>
                <a:tab pos="4568825" algn="l"/>
                <a:tab pos="5018088" algn="l"/>
                <a:tab pos="5467350" algn="l"/>
                <a:tab pos="5916613" algn="l"/>
                <a:tab pos="6365875" algn="l"/>
                <a:tab pos="6815138" algn="l"/>
                <a:tab pos="7264400" algn="l"/>
                <a:tab pos="7713663" algn="l"/>
                <a:tab pos="8162925" algn="l"/>
                <a:tab pos="8612188" algn="l"/>
                <a:tab pos="9061450" algn="l"/>
                <a:tab pos="9510713" algn="l"/>
              </a:tabLst>
            </a:pPr>
            <a:endParaRPr lang="it-IT" sz="280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443663" y="333375"/>
            <a:ext cx="2022475" cy="1319213"/>
            <a:chOff x="4059" y="210"/>
            <a:chExt cx="1274" cy="831"/>
          </a:xfrm>
        </p:grpSpPr>
        <p:pic>
          <p:nvPicPr>
            <p:cNvPr id="9626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9" y="210"/>
              <a:ext cx="1275" cy="8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6262" name="Text Box 6"/>
            <p:cNvSpPr txBox="1">
              <a:spLocks noChangeArrowheads="1"/>
            </p:cNvSpPr>
            <p:nvPr/>
          </p:nvSpPr>
          <p:spPr bwMode="auto">
            <a:xfrm>
              <a:off x="4059" y="210"/>
              <a:ext cx="1275" cy="8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3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3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3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3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3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3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3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3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935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935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93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93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609600" y="74613"/>
            <a:ext cx="8151813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>
                <a:solidFill>
                  <a:srgbClr val="660066"/>
                </a:solidFill>
                <a:latin typeface="Tahoma" pitchFamily="34" charset="0"/>
              </a:rPr>
              <a:t>Mettiamoci in rete!          Creiamo sinergie!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8013" cy="4646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1800" b="1">
              <a:solidFill>
                <a:srgbClr val="30346A"/>
              </a:solidFill>
              <a:latin typeface="Georgia" pitchFamily="18" charset="0"/>
            </a:endParaRP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1800" b="1">
              <a:solidFill>
                <a:srgbClr val="30346A"/>
              </a:solidFill>
              <a:latin typeface="Georgia" pitchFamily="18" charset="0"/>
            </a:endParaRP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1800" b="1">
              <a:solidFill>
                <a:srgbClr val="30346A"/>
              </a:solidFill>
              <a:latin typeface="Georgia" pitchFamily="18" charset="0"/>
            </a:endParaRP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2071688"/>
            <a:ext cx="6357938" cy="423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609600" y="2667000"/>
            <a:ext cx="2571750" cy="825500"/>
          </a:xfrm>
          <a:prstGeom prst="rect">
            <a:avLst/>
          </a:prstGeom>
          <a:solidFill>
            <a:srgbClr val="CCFF33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Tahoma" pitchFamily="34" charset="0"/>
              </a:rPr>
              <a:t>Enti Pubblici Locali</a:t>
            </a:r>
          </a:p>
        </p:txBody>
      </p:sp>
      <p:sp>
        <p:nvSpPr>
          <p:cNvPr id="937990" name="Text Box 6"/>
          <p:cNvSpPr txBox="1">
            <a:spLocks noChangeArrowheads="1"/>
          </p:cNvSpPr>
          <p:nvPr/>
        </p:nvSpPr>
        <p:spPr bwMode="auto">
          <a:xfrm>
            <a:off x="762000" y="4876800"/>
            <a:ext cx="2643188" cy="460375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Tahoma" pitchFamily="34" charset="0"/>
              </a:rPr>
              <a:t>Associazionismo</a:t>
            </a:r>
          </a:p>
        </p:txBody>
      </p:sp>
      <p:sp>
        <p:nvSpPr>
          <p:cNvPr id="937991" name="Text Box 7"/>
          <p:cNvSpPr txBox="1">
            <a:spLocks noChangeArrowheads="1"/>
          </p:cNvSpPr>
          <p:nvPr/>
        </p:nvSpPr>
        <p:spPr bwMode="auto">
          <a:xfrm>
            <a:off x="4143375" y="2143125"/>
            <a:ext cx="2286000" cy="460375"/>
          </a:xfrm>
          <a:prstGeom prst="rect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Tahoma" pitchFamily="34" charset="0"/>
              </a:rPr>
              <a:t>AUSL</a:t>
            </a:r>
          </a:p>
        </p:txBody>
      </p:sp>
      <p:sp>
        <p:nvSpPr>
          <p:cNvPr id="937992" name="Text Box 8"/>
          <p:cNvSpPr txBox="1">
            <a:spLocks noChangeArrowheads="1"/>
          </p:cNvSpPr>
          <p:nvPr/>
        </p:nvSpPr>
        <p:spPr bwMode="auto">
          <a:xfrm>
            <a:off x="5334000" y="5029200"/>
            <a:ext cx="2286000" cy="460375"/>
          </a:xfrm>
          <a:prstGeom prst="rect">
            <a:avLst/>
          </a:prstGeom>
          <a:solidFill>
            <a:srgbClr val="66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Tahoma" pitchFamily="34" charset="0"/>
              </a:rPr>
              <a:t>Università</a:t>
            </a:r>
          </a:p>
        </p:txBody>
      </p:sp>
      <p:sp>
        <p:nvSpPr>
          <p:cNvPr id="937993" name="Text Box 9"/>
          <p:cNvSpPr txBox="1">
            <a:spLocks noChangeArrowheads="1"/>
          </p:cNvSpPr>
          <p:nvPr/>
        </p:nvSpPr>
        <p:spPr bwMode="auto">
          <a:xfrm>
            <a:off x="6143625" y="3214688"/>
            <a:ext cx="2286000" cy="825500"/>
          </a:xfrm>
          <a:prstGeom prst="rect">
            <a:avLst/>
          </a:prstGeom>
          <a:solidFill>
            <a:srgbClr val="FF99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Tahoma" pitchFamily="34" charset="0"/>
              </a:rPr>
              <a:t>Imprese Private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937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937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937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937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937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937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937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937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6624637" cy="608013"/>
          </a:xfrm>
        </p:spPr>
        <p:txBody>
          <a:bodyPr anchor="b"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/>
              <a:t>Gruppo di progetto: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12875"/>
            <a:ext cx="7993063" cy="5040313"/>
          </a:xfrm>
        </p:spPr>
        <p:txBody>
          <a:bodyPr>
            <a:normAutofit lnSpcReduction="10000"/>
          </a:bodyPr>
          <a:lstStyle/>
          <a:p>
            <a:pPr marL="331788" indent="-331788" eaLnBrk="1" hangingPunct="1">
              <a:lnSpc>
                <a:spcPct val="120000"/>
              </a:lnSpc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smtClean="0"/>
              <a:t>rappresentanti di:</a:t>
            </a:r>
          </a:p>
          <a:p>
            <a:pPr marL="331788" indent="-331788" eaLnBrk="1" hangingPunct="1">
              <a:lnSpc>
                <a:spcPct val="120000"/>
              </a:lnSpc>
              <a:buSzPct val="147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b="1" smtClean="0"/>
              <a:t>Amministrazione comunale</a:t>
            </a:r>
          </a:p>
          <a:p>
            <a:pPr marL="331788" indent="-331788" eaLnBrk="1" hangingPunct="1">
              <a:lnSpc>
                <a:spcPct val="120000"/>
              </a:lnSpc>
              <a:buSzPct val="147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b="1" smtClean="0"/>
              <a:t>Ausl </a:t>
            </a:r>
          </a:p>
          <a:p>
            <a:pPr marL="331788" indent="-331788" eaLnBrk="1" hangingPunct="1">
              <a:lnSpc>
                <a:spcPct val="120000"/>
              </a:lnSpc>
              <a:buSzPct val="147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b="1" smtClean="0"/>
              <a:t>Imprese Private ( Technogym)</a:t>
            </a:r>
            <a:r>
              <a:rPr lang="ar-SA" sz="2500" b="1" smtClean="0">
                <a:cs typeface="Arial" charset="0"/>
              </a:rPr>
              <a:t>‏</a:t>
            </a:r>
            <a:endParaRPr lang="it-IT" sz="2500" b="1" smtClean="0"/>
          </a:p>
          <a:p>
            <a:pPr marL="331788" indent="-331788" eaLnBrk="1" hangingPunct="1">
              <a:lnSpc>
                <a:spcPct val="120000"/>
              </a:lnSpc>
              <a:buSzPct val="147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b="1" smtClean="0"/>
              <a:t>Università (Facoltà di Psicologia)</a:t>
            </a:r>
            <a:r>
              <a:rPr lang="ar-SA" sz="2500" b="1" smtClean="0">
                <a:cs typeface="Arial" charset="0"/>
              </a:rPr>
              <a:t>‏</a:t>
            </a:r>
            <a:endParaRPr lang="it-IT" sz="2500" b="1" smtClean="0"/>
          </a:p>
          <a:p>
            <a:pPr marL="331788" indent="-331788" eaLnBrk="1" hangingPunct="1">
              <a:lnSpc>
                <a:spcPct val="120000"/>
              </a:lnSpc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500" smtClean="0"/>
          </a:p>
          <a:p>
            <a:pPr marL="331788" indent="-331788" eaLnBrk="1" hangingPunct="1">
              <a:lnSpc>
                <a:spcPct val="120000"/>
              </a:lnSpc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smtClean="0"/>
              <a:t>Hanno collaborato attivamente:</a:t>
            </a:r>
          </a:p>
          <a:p>
            <a:pPr marL="331788" indent="-331788" eaLnBrk="1" hangingPunct="1">
              <a:lnSpc>
                <a:spcPct val="120000"/>
              </a:lnSpc>
              <a:buSzPct val="147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500" b="1" smtClean="0"/>
              <a:t> Quartieri, Medici di Famiglia, Associazioni di Volontariato, Gruppi Scout, Associazioni Sportive (UISP) Gestori di Bar e Negozi, Farmacie,… </a:t>
            </a: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1258888" y="1844675"/>
            <a:ext cx="7561262" cy="608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079500"/>
            <a:ext cx="2387600" cy="2293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927475"/>
            <a:ext cx="8153400" cy="2289175"/>
          </a:xfrm>
        </p:spPr>
        <p:txBody>
          <a:bodyPr anchor="b"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/>
              <a:t>Conoscere la comunità</a:t>
            </a:r>
            <a:br>
              <a:rPr lang="it-IT" sz="3200" b="1" smtClean="0"/>
            </a:br>
            <a:r>
              <a:rPr lang="it-IT" sz="3200" b="1" smtClean="0"/>
              <a:t/>
            </a:r>
            <a:br>
              <a:rPr lang="it-IT" sz="3200" b="1" smtClean="0"/>
            </a:br>
            <a:r>
              <a:rPr lang="it-IT" sz="3200" b="1" smtClean="0"/>
              <a:t>promuovere la partecipazione</a:t>
            </a:r>
            <a:br>
              <a:rPr lang="it-IT" sz="3200" b="1" smtClean="0"/>
            </a:br>
            <a:r>
              <a:rPr lang="it-IT" sz="3200" b="1" smtClean="0"/>
              <a:t>( cosa è, perché e come si promuove?)</a:t>
            </a:r>
            <a:br>
              <a:rPr lang="it-IT" sz="3200" b="1" smtClean="0"/>
            </a:br>
            <a:r>
              <a:rPr lang="it-IT" sz="3200" b="1" smtClean="0"/>
              <a:t/>
            </a:r>
            <a:br>
              <a:rPr lang="it-IT" sz="3200" b="1" smtClean="0"/>
            </a:br>
            <a:r>
              <a:rPr lang="it-IT" sz="3200" b="1" smtClean="0"/>
              <a:t>Come viene percepito il problema?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404813"/>
            <a:ext cx="6788150" cy="3133725"/>
          </a:xfrm>
        </p:spPr>
        <p:txBody>
          <a:bodyPr/>
          <a:lstStyle/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Diagnosi sociale e epidemiologica</a:t>
            </a:r>
          </a:p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b="1" smtClean="0"/>
          </a:p>
          <a:p>
            <a:pPr marL="331788" indent="-331788" eaLnBrk="1" hangingPunct="1">
              <a:buSzPct val="128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smtClean="0"/>
              <a:t>Valutare i bisogni e le caratteristiche della popolazione di riferimento, coinvolgendola nell’autoanalisi.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6863" y="115888"/>
            <a:ext cx="2497137" cy="140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9333" name="Oval 5"/>
          <p:cNvSpPr>
            <a:spLocks noChangeArrowheads="1"/>
          </p:cNvSpPr>
          <p:nvPr/>
        </p:nvSpPr>
        <p:spPr bwMode="auto">
          <a:xfrm>
            <a:off x="7380288" y="476250"/>
            <a:ext cx="1366837" cy="649288"/>
          </a:xfrm>
          <a:prstGeom prst="ellipse">
            <a:avLst/>
          </a:prstGeom>
          <a:noFill/>
          <a:ln w="57240">
            <a:solidFill>
              <a:srgbClr val="882B1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990600" y="1751013"/>
            <a:ext cx="7767638" cy="1138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66307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8229600" cy="586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Tahoma" pitchFamily="34" charset="0"/>
              </a:rPr>
              <a:t>Fattori predisponenti</a:t>
            </a:r>
            <a:r>
              <a:rPr lang="it-IT" sz="2800">
                <a:solidFill>
                  <a:srgbClr val="30346A"/>
                </a:solidFill>
                <a:latin typeface="Tahoma" pitchFamily="34" charset="0"/>
              </a:rPr>
              <a:t> (forniscono il motivo al cambiamento): </a:t>
            </a:r>
            <a:r>
              <a:rPr lang="it-IT" sz="2800" b="1" i="1">
                <a:solidFill>
                  <a:srgbClr val="30346A"/>
                </a:solidFill>
                <a:latin typeface="Tahoma" pitchFamily="34" charset="0"/>
              </a:rPr>
              <a:t>conoscenze, valori, credenze, autoefficacia, ..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Tahoma" pitchFamily="34" charset="0"/>
              </a:rPr>
              <a:t>Fattori rinforzanti</a:t>
            </a:r>
            <a:r>
              <a:rPr lang="it-IT" sz="2800">
                <a:solidFill>
                  <a:srgbClr val="30346A"/>
                </a:solidFill>
                <a:latin typeface="Tahoma" pitchFamily="34" charset="0"/>
              </a:rPr>
              <a:t> (incentivano al persistere e ripetersi del comportamento): </a:t>
            </a:r>
            <a:r>
              <a:rPr lang="it-IT" sz="2800" b="1" i="1">
                <a:solidFill>
                  <a:srgbClr val="30346A"/>
                </a:solidFill>
                <a:latin typeface="Tahoma" pitchFamily="34" charset="0"/>
              </a:rPr>
              <a:t>famiglia, gruppo dei pari, insegnanti, datori di lavoro, amministratori….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Tahoma" pitchFamily="34" charset="0"/>
              </a:rPr>
              <a:t>Fattori abilitanti</a:t>
            </a:r>
            <a:r>
              <a:rPr lang="it-IT" sz="2800">
                <a:solidFill>
                  <a:srgbClr val="30346A"/>
                </a:solidFill>
                <a:latin typeface="Tahoma" pitchFamily="34" charset="0"/>
              </a:rPr>
              <a:t> (facilitano e sostengono la motivazione) </a:t>
            </a:r>
            <a:r>
              <a:rPr lang="it-IT" sz="2800" b="1" i="1">
                <a:solidFill>
                  <a:srgbClr val="30346A"/>
                </a:solidFill>
                <a:latin typeface="Tahoma" pitchFamily="34" charset="0"/>
              </a:rPr>
              <a:t>disponibilità e accessibilità alle risorse per la salute, leggi, skill per la salute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2800" b="1" i="1">
              <a:solidFill>
                <a:srgbClr val="30346A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6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6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6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6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6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6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2625"/>
            <a:ext cx="8153400" cy="460375"/>
          </a:xfrm>
        </p:spPr>
        <p:txBody>
          <a:bodyPr anchor="b">
            <a:normAutofit fontScale="90000"/>
          </a:bodyPr>
          <a:lstStyle/>
          <a:p>
            <a:pPr eaLnBrk="1" hangingPunct="1">
              <a:buClr>
                <a:srgbClr val="30346A"/>
              </a:buClr>
              <a:buFont typeface="Arial Unicode MS" pitchFamily="34" charset="-128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b="1" smtClean="0">
                <a:solidFill>
                  <a:srgbClr val="882B12"/>
                </a:solidFill>
                <a:latin typeface="Arial Unicode MS" pitchFamily="34" charset="-128"/>
              </a:rPr>
              <a:t>Conoscere la comunità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331788" indent="-331788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it-IT" sz="3600" b="1" smtClean="0"/>
              <a:t>		Ascoltare </a:t>
            </a:r>
            <a:r>
              <a:rPr lang="it-IT" sz="3600" b="1" smtClean="0">
                <a:latin typeface="Arial Unicode MS" pitchFamily="34" charset="-128"/>
              </a:rPr>
              <a:t>le opinioni </a:t>
            </a:r>
          </a:p>
          <a:p>
            <a:pPr marL="331788" indent="-331788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it-IT" sz="3600" b="1" smtClean="0">
                <a:latin typeface="Arial Unicode MS" pitchFamily="34" charset="-128"/>
              </a:rPr>
              <a:t>		dei cittadini</a:t>
            </a:r>
          </a:p>
          <a:p>
            <a:pPr marL="331788" indent="-331788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endParaRPr lang="it-IT" sz="3600" smtClean="0">
              <a:latin typeface="Arial Unicode MS" pitchFamily="34" charset="-128"/>
            </a:endParaRPr>
          </a:p>
          <a:p>
            <a:pPr marL="331788" indent="-331788" algn="r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endParaRPr lang="it-IT" smtClean="0">
              <a:latin typeface="Arial Unicode MS" pitchFamily="34" charset="-128"/>
            </a:endParaRPr>
          </a:p>
          <a:p>
            <a:pPr marL="331788" indent="-331788" algn="ctr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it-IT" smtClean="0">
                <a:latin typeface="Arial Unicode MS" pitchFamily="34" charset="-128"/>
              </a:rPr>
              <a:t>				</a:t>
            </a:r>
            <a:r>
              <a:rPr lang="it-IT" b="1" smtClean="0">
                <a:latin typeface="Arial Unicode MS" pitchFamily="34" charset="-128"/>
              </a:rPr>
              <a:t>i </a:t>
            </a:r>
            <a:r>
              <a:rPr lang="it-IT" sz="3600" b="1" smtClean="0">
                <a:latin typeface="Arial Unicode MS" pitchFamily="34" charset="-128"/>
              </a:rPr>
              <a:t>dati</a:t>
            </a:r>
            <a:r>
              <a:rPr lang="it-IT" sz="3600" smtClean="0">
                <a:latin typeface="Arial Unicode MS" pitchFamily="34" charset="-128"/>
              </a:rPr>
              <a:t> </a:t>
            </a:r>
            <a:r>
              <a:rPr lang="it-IT" sz="3600" b="1" smtClean="0">
                <a:latin typeface="Arial Unicode MS" pitchFamily="34" charset="-128"/>
              </a:rPr>
              <a:t>epidemiologici</a:t>
            </a:r>
          </a:p>
          <a:p>
            <a:pPr marL="331788" indent="-331788" algn="r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it-IT" sz="3600" smtClean="0">
                <a:latin typeface="Arial Unicode MS" pitchFamily="34" charset="-128"/>
              </a:rPr>
              <a:t>( correnti, di servizio, </a:t>
            </a:r>
          </a:p>
          <a:p>
            <a:pPr marL="331788" indent="-331788" algn="r" eaLnBrk="1" hangingPunct="1">
              <a:lnSpc>
                <a:spcPct val="90000"/>
              </a:lnSpc>
              <a:buFont typeface="Times New Roman" pitchFamily="18" charset="0"/>
              <a:buNone/>
              <a:tabLst>
                <a:tab pos="331788" algn="l"/>
                <a:tab pos="892175" algn="l"/>
                <a:tab pos="1806575" algn="l"/>
                <a:tab pos="2720975" algn="l"/>
                <a:tab pos="3635375" algn="l"/>
                <a:tab pos="4549775" algn="l"/>
                <a:tab pos="5464175" algn="l"/>
                <a:tab pos="6378575" algn="l"/>
                <a:tab pos="7292975" algn="l"/>
                <a:tab pos="8207375" algn="l"/>
                <a:tab pos="9121775" algn="l"/>
                <a:tab pos="10036175" algn="l"/>
                <a:tab pos="10313988" algn="l"/>
                <a:tab pos="10763250" algn="l"/>
                <a:tab pos="10766425" algn="l"/>
                <a:tab pos="10769600" algn="l"/>
                <a:tab pos="10772775" algn="l"/>
                <a:tab pos="10775950" algn="l"/>
                <a:tab pos="10779125" algn="l"/>
              </a:tabLst>
            </a:pPr>
            <a:r>
              <a:rPr lang="it-IT" sz="3600" smtClean="0">
                <a:latin typeface="Arial Unicode MS" pitchFamily="34" charset="-128"/>
              </a:rPr>
              <a:t>da ricerche ad  hoc) 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57563"/>
            <a:ext cx="2900362" cy="192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1149350"/>
            <a:ext cx="1692275" cy="1550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4751387" cy="1068388"/>
          </a:xfrm>
        </p:spPr>
        <p:txBody>
          <a:bodyPr anchor="b"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/>
              <a:t>progetto “San Mauro si mette in moto”</a:t>
            </a:r>
            <a:r>
              <a:rPr lang="it-IT" sz="3600" b="1" smtClean="0"/>
              <a:t> 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49500"/>
            <a:ext cx="7416800" cy="4032250"/>
          </a:xfrm>
        </p:spPr>
        <p:txBody>
          <a:bodyPr/>
          <a:lstStyle/>
          <a:p>
            <a:pPr marL="731838" lvl="1" indent="-274638" eaLnBrk="1" hangingPunct="1">
              <a:lnSpc>
                <a:spcPct val="80000"/>
              </a:lnSpc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it-IT" sz="3200" smtClean="0"/>
              <a:t>Come veniva percepito il problema?</a:t>
            </a:r>
          </a:p>
          <a:p>
            <a:pPr marL="731838" lvl="1" indent="-274638" eaLnBrk="1" hangingPunct="1">
              <a:lnSpc>
                <a:spcPct val="80000"/>
              </a:lnSpc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it-IT" sz="3200" smtClean="0"/>
              <a:t>Era un problema?</a:t>
            </a:r>
          </a:p>
          <a:p>
            <a:pPr marL="731838" lvl="1" indent="-274638" eaLnBrk="1" hangingPunct="1">
              <a:lnSpc>
                <a:spcPct val="80000"/>
              </a:lnSpc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it-IT" sz="3200" smtClean="0"/>
              <a:t>Perchè?</a:t>
            </a:r>
          </a:p>
          <a:p>
            <a:pPr marL="731838" lvl="1" indent="-274638" eaLnBrk="1" hangingPunct="1">
              <a:lnSpc>
                <a:spcPct val="80000"/>
              </a:lnSpc>
              <a:buFont typeface="Times New Roman" pitchFamily="18" charset="0"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endParaRPr lang="it-IT" sz="3200" smtClean="0"/>
          </a:p>
          <a:p>
            <a:pPr marL="731838" lvl="1" indent="-274638" eaLnBrk="1" hangingPunct="1">
              <a:lnSpc>
                <a:spcPct val="80000"/>
              </a:lnSpc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it-IT" sz="3200" i="1" smtClean="0"/>
              <a:t>Il modello di Green Kreuter spinge a chiedersi il </a:t>
            </a:r>
            <a:r>
              <a:rPr lang="it-IT" sz="3200" b="1" i="1" smtClean="0"/>
              <a:t>perché</a:t>
            </a:r>
            <a:r>
              <a:rPr lang="it-IT" sz="3200" i="1" smtClean="0"/>
              <a:t> ricercare un determinato risultato prima del </a:t>
            </a:r>
            <a:r>
              <a:rPr lang="it-IT" sz="3200" b="1" i="1" smtClean="0"/>
              <a:t>come</a:t>
            </a:r>
            <a:r>
              <a:rPr lang="it-IT" sz="3200" i="1" smtClean="0"/>
              <a:t> raggiungerlo.</a:t>
            </a: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620713"/>
            <a:ext cx="1512888" cy="151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336675"/>
            <a:ext cx="7772400" cy="1555750"/>
          </a:xfrm>
        </p:spPr>
        <p:txBody>
          <a:bodyPr anchor="b"/>
          <a:lstStyle/>
          <a:p>
            <a:pPr algn="l" eaLnBrk="1" hangingPunct="1"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660066"/>
                </a:solidFill>
                <a:latin typeface="Tahoma" pitchFamily="34" charset="0"/>
                <a:cs typeface="Arial" charset="0"/>
              </a:rPr>
              <a:t>Diagnosi comportamentale e ambientale</a:t>
            </a:r>
            <a:br>
              <a:rPr lang="it-IT" sz="3200" b="1" smtClean="0">
                <a:solidFill>
                  <a:srgbClr val="660066"/>
                </a:solidFill>
                <a:latin typeface="Tahoma" pitchFamily="34" charset="0"/>
                <a:cs typeface="Arial" charset="0"/>
              </a:rPr>
            </a:br>
            <a:r>
              <a:rPr lang="it-IT" sz="3200" b="1" smtClean="0">
                <a:solidFill>
                  <a:srgbClr val="660066"/>
                </a:solidFill>
                <a:latin typeface="Tahoma" pitchFamily="34" charset="0"/>
                <a:cs typeface="Arial" charset="0"/>
              </a:rPr>
              <a:t>Diagnosi educativa e comunicativa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3621088"/>
            <a:ext cx="6400800" cy="1755775"/>
          </a:xfrm>
        </p:spPr>
        <p:txBody>
          <a:bodyPr lIns="0" tIns="0" rIns="0" bIns="0" anchor="ctr"/>
          <a:lstStyle/>
          <a:p>
            <a:pPr marL="0" indent="0" algn="ctr" eaLnBrk="1" hangingPunct="1">
              <a:buFont typeface="Times New Roman" pitchFamily="18" charset="0"/>
              <a:buNone/>
            </a:pPr>
            <a:endParaRPr lang="it-IT" smtClean="0"/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3600450"/>
            <a:ext cx="516255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05" name="AutoShape 5"/>
          <p:cNvSpPr>
            <a:spLocks noChangeArrowheads="1"/>
          </p:cNvSpPr>
          <p:nvPr/>
        </p:nvSpPr>
        <p:spPr bwMode="auto">
          <a:xfrm>
            <a:off x="5219700" y="5219700"/>
            <a:ext cx="539750" cy="1439863"/>
          </a:xfrm>
          <a:prstGeom prst="upArrow">
            <a:avLst>
              <a:gd name="adj1" fmla="val 50000"/>
              <a:gd name="adj2" fmla="val 6669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2406" name="AutoShape 6"/>
          <p:cNvSpPr>
            <a:spLocks noChangeArrowheads="1"/>
          </p:cNvSpPr>
          <p:nvPr/>
        </p:nvSpPr>
        <p:spPr bwMode="auto">
          <a:xfrm>
            <a:off x="8640763" y="5400675"/>
            <a:ext cx="1587" cy="179388"/>
          </a:xfrm>
          <a:prstGeom prst="upArrow">
            <a:avLst>
              <a:gd name="adj1" fmla="val 50000"/>
              <a:gd name="adj2" fmla="val 282589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2407" name="AutoShape 7"/>
          <p:cNvSpPr>
            <a:spLocks noChangeArrowheads="1"/>
          </p:cNvSpPr>
          <p:nvPr/>
        </p:nvSpPr>
        <p:spPr bwMode="auto">
          <a:xfrm>
            <a:off x="4319588" y="5219700"/>
            <a:ext cx="539750" cy="1439863"/>
          </a:xfrm>
          <a:prstGeom prst="upArrow">
            <a:avLst>
              <a:gd name="adj1" fmla="val 50000"/>
              <a:gd name="adj2" fmla="val 66691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3924300" cy="1136650"/>
          </a:xfrm>
        </p:spPr>
        <p:txBody>
          <a:bodyPr anchor="b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/>
              <a:t>Metodi: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4035425" cy="4521200"/>
          </a:xfrm>
        </p:spPr>
        <p:txBody>
          <a:bodyPr>
            <a:normAutofit lnSpcReduction="10000"/>
          </a:bodyPr>
          <a:lstStyle/>
          <a:p>
            <a:pPr marL="336550" indent="-336550" eaLnBrk="1" hangingPunct="1">
              <a:buFont typeface="Times New Roman" pitchFamily="18" charset="0"/>
              <a:buNone/>
              <a:tabLst>
                <a:tab pos="450850" algn="l"/>
                <a:tab pos="900113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</a:tabLst>
            </a:pPr>
            <a:endParaRPr lang="it-IT" sz="3600" smtClean="0"/>
          </a:p>
          <a:p>
            <a:pPr marL="336550" indent="-336550" eaLnBrk="1" hangingPunct="1">
              <a:tabLst>
                <a:tab pos="450850" algn="l"/>
                <a:tab pos="900113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</a:tabLst>
            </a:pPr>
            <a:r>
              <a:rPr lang="it-IT" sz="3600" smtClean="0"/>
              <a:t>Formali: letteratura, questionari…</a:t>
            </a:r>
          </a:p>
          <a:p>
            <a:pPr marL="336550" indent="-336550" eaLnBrk="1" hangingPunct="1">
              <a:buFont typeface="Times New Roman" pitchFamily="18" charset="0"/>
              <a:buNone/>
              <a:tabLst>
                <a:tab pos="450850" algn="l"/>
                <a:tab pos="900113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</a:tabLst>
            </a:pPr>
            <a:endParaRPr lang="it-IT" sz="3600" smtClean="0"/>
          </a:p>
          <a:p>
            <a:pPr marL="336550" indent="-336550" eaLnBrk="1" hangingPunct="1">
              <a:tabLst>
                <a:tab pos="450850" algn="l"/>
                <a:tab pos="900113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</a:tabLst>
            </a:pPr>
            <a:r>
              <a:rPr lang="it-IT" sz="3600" smtClean="0"/>
              <a:t>Informali: gruppi focus, gruppi di discussione…)</a:t>
            </a:r>
            <a:r>
              <a:rPr lang="ar-SA" sz="3600" smtClean="0">
                <a:cs typeface="Arial" charset="0"/>
              </a:rPr>
              <a:t>‏</a:t>
            </a:r>
            <a:endParaRPr lang="it-IT" sz="3600" smtClean="0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6338"/>
            <a:ext cx="3416300" cy="226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557338"/>
            <a:ext cx="3141663" cy="106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068638"/>
            <a:ext cx="7766050" cy="3079750"/>
          </a:xfrm>
        </p:spPr>
        <p:txBody>
          <a:bodyPr anchor="b"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smtClean="0"/>
              <a:t/>
            </a:r>
            <a:br>
              <a:rPr lang="it-IT" sz="4000" smtClean="0"/>
            </a:br>
            <a:r>
              <a:rPr lang="it-IT" sz="4000" smtClean="0"/>
              <a:t/>
            </a:r>
            <a:br>
              <a:rPr lang="it-IT" sz="4000" smtClean="0"/>
            </a:br>
            <a:r>
              <a:rPr lang="it-IT" sz="4000" smtClean="0"/>
              <a:t/>
            </a:r>
            <a:br>
              <a:rPr lang="it-IT" sz="4000" smtClean="0"/>
            </a:br>
            <a:r>
              <a:rPr lang="it-IT" sz="4000" smtClean="0"/>
              <a:t>quali sono i </a:t>
            </a:r>
            <a:r>
              <a:rPr lang="it-IT" sz="4000" b="1" smtClean="0">
                <a:solidFill>
                  <a:srgbClr val="3333CC"/>
                </a:solidFill>
                <a:latin typeface="Verdana" pitchFamily="34" charset="0"/>
              </a:rPr>
              <a:t>fattori </a:t>
            </a:r>
            <a:r>
              <a:rPr lang="it-IT" sz="4000" smtClean="0">
                <a:solidFill>
                  <a:srgbClr val="3333CC"/>
                </a:solidFill>
                <a:latin typeface="Verdana" pitchFamily="34" charset="0"/>
              </a:rPr>
              <a:t>che favoriscono od ostacolano la sedentarietà nell’adulto/anziano</a:t>
            </a:r>
            <a:r>
              <a:rPr lang="it-IT" sz="4000" smtClean="0"/>
              <a:t> ???</a:t>
            </a:r>
            <a:br>
              <a:rPr lang="it-IT" sz="4000" smtClean="0"/>
            </a:br>
            <a:endParaRPr lang="it-IT" sz="4000" smtClean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5575" cy="4238625"/>
          </a:xfrm>
        </p:spPr>
        <p:txBody>
          <a:bodyPr lIns="0" tIns="0" rIns="0" bIns="0"/>
          <a:lstStyle/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Lavoro di gruppo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15888"/>
            <a:ext cx="2725738" cy="184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3713"/>
            <a:ext cx="7773988" cy="13731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3333CC"/>
                </a:solidFill>
                <a:latin typeface="Verdana" pitchFamily="34" charset="0"/>
              </a:rPr>
              <a:t>fattori intrapersonali</a:t>
            </a:r>
            <a:r>
              <a:rPr lang="it-IT" sz="2800" smtClean="0">
                <a:solidFill>
                  <a:srgbClr val="3333CC"/>
                </a:solidFill>
                <a:latin typeface="Verdana" pitchFamily="34" charset="0"/>
              </a:rPr>
              <a:t> che favoriscono od ostacolano la sedentarietà nell’adulto/anziano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3988" cy="4114800"/>
          </a:xfrm>
        </p:spPr>
        <p:txBody>
          <a:bodyPr/>
          <a:lstStyle/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800" smtClean="0">
              <a:latin typeface="Verdana" pitchFamily="34" charset="0"/>
            </a:endParaRP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smtClean="0">
                <a:latin typeface="Verdana" pitchFamily="34" charset="0"/>
              </a:rPr>
              <a:t>Percezione soggettiva del proprio stato di salute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b="1" smtClean="0">
                <a:latin typeface="Verdana" pitchFamily="34" charset="0"/>
              </a:rPr>
              <a:t>Senso di autoefficacia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smtClean="0">
                <a:latin typeface="Verdana" pitchFamily="34" charset="0"/>
              </a:rPr>
              <a:t>Aspettative circa i benefici dell’attività fisica (</a:t>
            </a:r>
            <a:r>
              <a:rPr lang="it-IT" sz="2800" b="1" smtClean="0">
                <a:latin typeface="Verdana" pitchFamily="34" charset="0"/>
              </a:rPr>
              <a:t>credenze</a:t>
            </a:r>
            <a:r>
              <a:rPr lang="it-IT" sz="2800" smtClean="0">
                <a:latin typeface="Verdana" pitchFamily="34" charset="0"/>
              </a:rPr>
              <a:t>)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smtClean="0">
                <a:latin typeface="Verdana" pitchFamily="34" charset="0"/>
              </a:rPr>
              <a:t>Sperimentazione di situazioni di successo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800" smtClean="0">
              <a:latin typeface="Verdana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3713"/>
            <a:ext cx="7773988" cy="13731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3333CC"/>
                </a:solidFill>
                <a:latin typeface="Verdana" pitchFamily="34" charset="0"/>
              </a:rPr>
              <a:t>fattori interpersonali</a:t>
            </a:r>
            <a:r>
              <a:rPr lang="it-IT" sz="2800" smtClean="0">
                <a:solidFill>
                  <a:srgbClr val="3333CC"/>
                </a:solidFill>
                <a:latin typeface="Verdana" pitchFamily="34" charset="0"/>
              </a:rPr>
              <a:t> che favoriscono od ostacolano la sedentarietà nell’adulto/anziano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75150"/>
          </a:xfrm>
        </p:spPr>
        <p:txBody>
          <a:bodyPr/>
          <a:lstStyle/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800" smtClean="0">
              <a:latin typeface="Verdana" pitchFamily="34" charset="0"/>
            </a:endParaRP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b="1" smtClean="0">
                <a:latin typeface="Verdana" pitchFamily="34" charset="0"/>
              </a:rPr>
              <a:t>Supporto sociale da familiari, amici, colleghi, medico di famiglia…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b="1" smtClean="0">
                <a:latin typeface="Verdana" pitchFamily="34" charset="0"/>
              </a:rPr>
              <a:t>Percezione di avere tali risorse a disposizione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800" b="1" smtClean="0">
                <a:latin typeface="Verdana" pitchFamily="34" charset="0"/>
              </a:rPr>
              <a:t>Modelling </a:t>
            </a:r>
            <a:r>
              <a:rPr lang="it-IT" sz="2800" smtClean="0">
                <a:latin typeface="Verdana" pitchFamily="34" charset="0"/>
              </a:rPr>
              <a:t>(possibilità di conoscere/frequentare persone attive da prendere come modello: circolo virtuoso)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800" smtClean="0">
              <a:latin typeface="Verdana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5925"/>
            <a:ext cx="7270750" cy="1190625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3333CC"/>
                </a:solidFill>
                <a:latin typeface="Verdana" pitchFamily="34" charset="0"/>
              </a:rPr>
              <a:t>fattori socio-culturali</a:t>
            </a:r>
            <a:r>
              <a:rPr lang="it-IT" sz="2400" smtClean="0">
                <a:solidFill>
                  <a:srgbClr val="3333CC"/>
                </a:solidFill>
                <a:latin typeface="Verdana" pitchFamily="34" charset="0"/>
              </a:rPr>
              <a:t> e </a:t>
            </a:r>
            <a:r>
              <a:rPr lang="it-IT" sz="2400" b="1" smtClean="0">
                <a:solidFill>
                  <a:srgbClr val="3333CC"/>
                </a:solidFill>
                <a:latin typeface="Verdana" pitchFamily="34" charset="0"/>
              </a:rPr>
              <a:t>ambientali</a:t>
            </a:r>
            <a:r>
              <a:rPr lang="it-IT" sz="2400" smtClean="0">
                <a:solidFill>
                  <a:srgbClr val="3333CC"/>
                </a:solidFill>
                <a:latin typeface="Verdana" pitchFamily="34" charset="0"/>
              </a:rPr>
              <a:t> che favoriscono od ostacolano la sedentarietà nell’adulto/anziano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5761037" cy="5346700"/>
          </a:xfrm>
        </p:spPr>
        <p:txBody>
          <a:bodyPr/>
          <a:lstStyle/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smtClean="0">
              <a:latin typeface="Verdana" pitchFamily="34" charset="0"/>
            </a:endParaRP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b="1" smtClean="0">
                <a:latin typeface="Verdana" pitchFamily="34" charset="0"/>
              </a:rPr>
              <a:t>Pregiudizi sulla figura dell’anziano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b="1" smtClean="0">
                <a:latin typeface="Verdana" pitchFamily="34" charset="0"/>
              </a:rPr>
              <a:t>Rischio di supporto sociale negativo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b="1" smtClean="0">
              <a:latin typeface="Verdana" pitchFamily="34" charset="0"/>
            </a:endParaRP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b="1" smtClean="0">
                <a:latin typeface="Verdana" pitchFamily="34" charset="0"/>
              </a:rPr>
              <a:t>Clima, stagioni, 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b="1" smtClean="0">
                <a:latin typeface="Verdana" pitchFamily="34" charset="0"/>
              </a:rPr>
              <a:t>disponibilità di spazi verdi, di piste ciclabili, percorsi pedonali sicuri e ben tenuti, parchi attrezzati.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Font typeface="Verdana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z="2400" b="1" smtClean="0">
                <a:latin typeface="Verdana" pitchFamily="34" charset="0"/>
              </a:rPr>
              <a:t>Traffico e tassi di criminalità (anche percepita)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600"/>
              </a:spcBef>
              <a:buClrTx/>
              <a:buSzTx/>
              <a:buFontTx/>
              <a:buChar char="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z="2400" b="1" smtClean="0">
              <a:latin typeface="Verdana" pitchFamily="34" charset="0"/>
            </a:endParaRPr>
          </a:p>
        </p:txBody>
      </p:sp>
      <p:pic>
        <p:nvPicPr>
          <p:cNvPr id="1057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557338"/>
            <a:ext cx="1619250" cy="2190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57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292600"/>
            <a:ext cx="2484437" cy="165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500"/>
                                        <p:tgtEl>
                                          <p:spTgt spid="105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" dur="500"/>
                                        <p:tgtEl>
                                          <p:spTgt spid="105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05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05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3713"/>
            <a:ext cx="7773988" cy="137318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3333CC"/>
                </a:solidFill>
                <a:latin typeface="Verdana" pitchFamily="34" charset="0"/>
              </a:rPr>
              <a:t>Caratteristiche dell’attività fisica praticata</a:t>
            </a:r>
            <a:r>
              <a:rPr lang="it-IT" sz="2800" smtClean="0">
                <a:solidFill>
                  <a:srgbClr val="3333CC"/>
                </a:solidFill>
                <a:latin typeface="Verdana" pitchFamily="34" charset="0"/>
              </a:rPr>
              <a:t> che favoriscono od ostacolano la sedentarietà nell’adulto/anziano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7773987" cy="4935538"/>
          </a:xfrm>
        </p:spPr>
        <p:txBody>
          <a:bodyPr/>
          <a:lstStyle/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800" b="1" smtClean="0">
                <a:latin typeface="Verdana" pitchFamily="34" charset="0"/>
              </a:rPr>
              <a:t>Adeguatezza </a:t>
            </a:r>
            <a:r>
              <a:rPr lang="it-IT" sz="2800" smtClean="0">
                <a:latin typeface="Verdana" pitchFamily="34" charset="0"/>
              </a:rPr>
              <a:t>(alla capacità del soggetto), 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800" b="1" smtClean="0">
                <a:latin typeface="Verdana" pitchFamily="34" charset="0"/>
              </a:rPr>
              <a:t>Accettabilità </a:t>
            </a:r>
            <a:r>
              <a:rPr lang="it-IT" sz="2800" smtClean="0">
                <a:latin typeface="Verdana" pitchFamily="34" charset="0"/>
              </a:rPr>
              <a:t>( è vicina ai suoi gusti, preferenze, bisogni e aspettative),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800" b="1" smtClean="0">
                <a:latin typeface="Verdana" pitchFamily="34" charset="0"/>
              </a:rPr>
              <a:t>Flessibilità </a:t>
            </a:r>
            <a:r>
              <a:rPr lang="it-IT" sz="2800" smtClean="0">
                <a:latin typeface="Verdana" pitchFamily="34" charset="0"/>
              </a:rPr>
              <a:t>alle esigenze del soggetto,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800" b="1" smtClean="0">
                <a:latin typeface="Verdana" pitchFamily="34" charset="0"/>
              </a:rPr>
              <a:t>Accessibilità </a:t>
            </a:r>
            <a:r>
              <a:rPr lang="it-IT" sz="2800" smtClean="0">
                <a:latin typeface="Verdana" pitchFamily="34" charset="0"/>
              </a:rPr>
              <a:t>( è alla portata del soggetto: tempi, costi, distanze…)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Font typeface="Verdana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800" b="1" smtClean="0">
                <a:latin typeface="Verdana" pitchFamily="34" charset="0"/>
              </a:rPr>
              <a:t>Condivisione </a:t>
            </a:r>
            <a:r>
              <a:rPr lang="it-IT" sz="2800" smtClean="0">
                <a:latin typeface="Verdana" pitchFamily="34" charset="0"/>
              </a:rPr>
              <a:t>(possibilità di farla con altri amici) </a:t>
            </a: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sz="2800" smtClean="0">
              <a:latin typeface="Verdana" pitchFamily="34" charset="0"/>
            </a:endParaRPr>
          </a:p>
          <a:p>
            <a:pPr marL="339725" indent="-339725" eaLnBrk="1" hangingPunct="1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sz="2800" smtClean="0">
              <a:latin typeface="Verdana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19050"/>
            <a:ext cx="9124950" cy="681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971550" y="908050"/>
            <a:ext cx="7767638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Tahoma" pitchFamily="34" charset="0"/>
              </a:rPr>
              <a:t>Metodi: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684213" y="1989138"/>
            <a:ext cx="4035425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6550" indent="-336550">
              <a:spcBef>
                <a:spcPts val="800"/>
              </a:spcBef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it-IT" sz="3200">
              <a:solidFill>
                <a:srgbClr val="000000"/>
              </a:solidFill>
            </a:endParaRPr>
          </a:p>
          <a:p>
            <a:pPr marL="336550" indent="-336550">
              <a:spcBef>
                <a:spcPts val="800"/>
              </a:spcBef>
              <a:buFont typeface="Times New Roman" pitchFamily="18" charset="0"/>
              <a:buChar char="•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it-IT" sz="3200">
                <a:solidFill>
                  <a:srgbClr val="000000"/>
                </a:solidFill>
              </a:rPr>
              <a:t>Letteratura scientifica, modelli teorici, ricerche…</a:t>
            </a:r>
          </a:p>
          <a:p>
            <a:pPr marL="336550" indent="-336550">
              <a:spcBef>
                <a:spcPts val="800"/>
              </a:spcBef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it-IT" sz="320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59400" y="2206625"/>
            <a:ext cx="3138488" cy="1036638"/>
            <a:chOff x="3376" y="1390"/>
            <a:chExt cx="1977" cy="653"/>
          </a:xfrm>
        </p:grpSpPr>
        <p:pic>
          <p:nvPicPr>
            <p:cNvPr id="8294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76" y="1390"/>
              <a:ext cx="1978" cy="6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3376" y="1390"/>
              <a:ext cx="1978" cy="6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76200"/>
            <a:ext cx="91440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 algn="ctr">
              <a:spcBef>
                <a:spcPts val="700"/>
              </a:spcBef>
              <a:buClr>
                <a:srgbClr val="333366"/>
              </a:buClr>
              <a:buFont typeface="Wingding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Arial" charset="0"/>
              </a:rPr>
              <a:t>  </a:t>
            </a:r>
            <a:r>
              <a:rPr lang="it-IT" sz="2800" b="1">
                <a:solidFill>
                  <a:srgbClr val="000000"/>
                </a:solidFill>
                <a:latin typeface="Arial" charset="0"/>
              </a:rPr>
              <a:t>  </a:t>
            </a:r>
            <a:r>
              <a:rPr lang="it-IT" b="1">
                <a:solidFill>
                  <a:srgbClr val="000000"/>
                </a:solidFill>
                <a:latin typeface="Verdana" pitchFamily="34" charset="0"/>
              </a:rPr>
              <a:t>Le Linee Guida  </a:t>
            </a:r>
          </a:p>
          <a:p>
            <a:pPr marL="331788" indent="-331788" algn="ctr">
              <a:spcBef>
                <a:spcPts val="700"/>
              </a:spcBef>
              <a:buClr>
                <a:srgbClr val="333366"/>
              </a:buClr>
              <a:buFont typeface="Wingding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b="1">
                <a:solidFill>
                  <a:srgbClr val="000000"/>
                </a:solidFill>
                <a:latin typeface="Verdana" pitchFamily="34" charset="0"/>
              </a:rPr>
              <a:t>su interventi di comunità per la promozione di attività fisica (AF) raccomandano di  realizzare:</a:t>
            </a:r>
          </a:p>
        </p:txBody>
      </p:sp>
      <p:sp>
        <p:nvSpPr>
          <p:cNvPr id="962563" name="Rectangle 3"/>
          <p:cNvSpPr>
            <a:spLocks noGrp="1" noChangeArrowheads="1"/>
          </p:cNvSpPr>
          <p:nvPr>
            <p:ph type="body"/>
          </p:nvPr>
        </p:nvSpPr>
        <p:spPr>
          <a:xfrm>
            <a:off x="228600" y="2057400"/>
            <a:ext cx="8686800" cy="4648200"/>
          </a:xfrm>
        </p:spPr>
        <p:txBody>
          <a:bodyPr anchor="t"/>
          <a:lstStyle/>
          <a:p>
            <a:pPr marL="331788" indent="-331788" algn="l" eaLnBrk="1" hangingPunct="1">
              <a:lnSpc>
                <a:spcPct val="90000"/>
              </a:lnSpc>
              <a:spcBef>
                <a:spcPts val="600"/>
              </a:spcBef>
              <a:spcAft>
                <a:spcPts val="2100"/>
              </a:spcAft>
              <a:buClr>
                <a:srgbClr val="FFFFFF"/>
              </a:buClr>
              <a:buSzPct val="70000"/>
              <a:buFont typeface="Times New Roman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2800" b="1" smtClean="0">
                <a:solidFill>
                  <a:srgbClr val="004586"/>
                </a:solidFill>
              </a:rPr>
              <a:t>Interventi per favorire la socializzazione e l’AF di gruppo</a:t>
            </a:r>
          </a:p>
          <a:p>
            <a:pPr marL="331788" indent="-331788" algn="l" eaLnBrk="1" hangingPunct="1">
              <a:lnSpc>
                <a:spcPct val="90000"/>
              </a:lnSpc>
              <a:spcBef>
                <a:spcPts val="600"/>
              </a:spcBef>
              <a:spcAft>
                <a:spcPts val="2100"/>
              </a:spcAft>
              <a:buClr>
                <a:srgbClr val="FFFFFF"/>
              </a:buClr>
              <a:buSzPct val="70000"/>
              <a:buFont typeface="Times New Roman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2800" b="1" smtClean="0">
                <a:solidFill>
                  <a:srgbClr val="004586"/>
                </a:solidFill>
              </a:rPr>
              <a:t>Campagne di informazione rivolte alla comunità (TV, radio, giornali, opuscoli informativi, locandine)</a:t>
            </a:r>
            <a:r>
              <a:rPr lang="ar-SA" sz="2800" b="1" smtClean="0">
                <a:solidFill>
                  <a:srgbClr val="004586"/>
                </a:solidFill>
                <a:cs typeface="Arial" charset="0"/>
              </a:rPr>
              <a:t>‏</a:t>
            </a:r>
            <a:endParaRPr lang="it-IT" sz="2800" b="1" smtClean="0">
              <a:solidFill>
                <a:srgbClr val="004586"/>
              </a:solidFill>
            </a:endParaRPr>
          </a:p>
          <a:p>
            <a:pPr marL="331788" indent="-331788" algn="l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ct val="70000"/>
              <a:buFont typeface="Times New Roman" pitchFamily="18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2800" b="1" smtClean="0">
                <a:solidFill>
                  <a:srgbClr val="004586"/>
                </a:solidFill>
              </a:rPr>
              <a:t>Miglioramento degli spazi destinati alla pratica di af </a:t>
            </a:r>
            <a:r>
              <a:rPr lang="it-IT" sz="2800" b="1" smtClean="0">
                <a:solidFill>
                  <a:srgbClr val="004586"/>
                </a:solidFill>
                <a:latin typeface="Monotype Sorts" charset="2"/>
              </a:rPr>
              <a:t></a:t>
            </a:r>
            <a:r>
              <a:rPr lang="it-IT" sz="2800" b="1" smtClean="0">
                <a:solidFill>
                  <a:srgbClr val="004586"/>
                </a:solidFill>
              </a:rPr>
              <a:t> offerta di interventi educativi (facile accessibilità, offerta di facilitazioni, riduzione delle barriere d’accesso: riduzione del prezzo d’ingresso, introduzione all’utilizzo di attrezzature sportive….)</a:t>
            </a:r>
            <a:r>
              <a:rPr lang="ar-SA" sz="2800" b="1" smtClean="0">
                <a:solidFill>
                  <a:srgbClr val="004586"/>
                </a:solidFill>
                <a:cs typeface="Arial" charset="0"/>
              </a:rPr>
              <a:t>‏</a:t>
            </a:r>
            <a:endParaRPr lang="it-IT" sz="2800" b="1" smtClean="0">
              <a:solidFill>
                <a:srgbClr val="00458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6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62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6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62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62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62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0812" cy="1042987"/>
          </a:xfrm>
        </p:spPr>
        <p:txBody>
          <a:bodyPr lIns="0" tIns="0" rIns="0" bIns="0"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/>
              <a:t>Come stanno le cose a </a:t>
            </a:r>
            <a:br>
              <a:rPr lang="it-IT" smtClean="0"/>
            </a:br>
            <a:r>
              <a:rPr lang="it-IT" smtClean="0"/>
              <a:t>San Mauro Pascoli?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2879725"/>
            <a:ext cx="8228013" cy="4556125"/>
          </a:xfrm>
        </p:spPr>
        <p:txBody>
          <a:bodyPr lIns="0" tIns="0" rIns="0" bIns="0"/>
          <a:lstStyle/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Interviste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Gruppi focus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Analisi dei dati</a:t>
            </a: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997200"/>
            <a:ext cx="4679950" cy="305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611188" y="-100013"/>
            <a:ext cx="8153400" cy="83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>
                <a:solidFill>
                  <a:srgbClr val="660066"/>
                </a:solidFill>
                <a:latin typeface="Verdana" pitchFamily="34" charset="0"/>
              </a:rPr>
              <a:t>Diagnosi amministrativa e politica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539750" y="1322388"/>
            <a:ext cx="8229600" cy="536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Analisi delle :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Politiche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Caratteristiche organizzative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Vincoli 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Risorse disponibili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280099"/>
                </a:solidFill>
                <a:latin typeface="Verdana" pitchFamily="34" charset="0"/>
              </a:rPr>
              <a:t>Tempo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Competenze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Soldi (fondi PPS)</a:t>
            </a:r>
            <a:r>
              <a:rPr lang="ar-SA">
                <a:solidFill>
                  <a:srgbClr val="30346A"/>
                </a:solidFill>
                <a:latin typeface="Verdana" pitchFamily="34" charset="0"/>
                <a:cs typeface="Arial" charset="0"/>
              </a:rPr>
              <a:t>‏</a:t>
            </a:r>
            <a:endParaRPr lang="it-IT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Attrezzature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Spazi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.............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941888"/>
            <a:ext cx="2476500" cy="156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924175"/>
            <a:ext cx="2205038" cy="176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6350"/>
            <a:ext cx="8153400" cy="1190625"/>
          </a:xfrm>
        </p:spPr>
        <p:txBody>
          <a:bodyPr anchor="b"/>
          <a:lstStyle/>
          <a:p>
            <a:pPr eaLnBrk="1" hangingPunct="1"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latin typeface="Verdana" pitchFamily="34" charset="0"/>
              </a:rPr>
              <a:t>Fattori che influenzano la modifica dei comportamenti</a:t>
            </a:r>
            <a:br>
              <a:rPr lang="it-IT" sz="2400" smtClean="0">
                <a:latin typeface="Verdana" pitchFamily="34" charset="0"/>
              </a:rPr>
            </a:br>
            <a:r>
              <a:rPr lang="it-IT" sz="2400" smtClean="0">
                <a:latin typeface="Verdana" pitchFamily="34" charset="0"/>
              </a:rPr>
              <a:t>( modello di Green)‏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2057400"/>
            <a:ext cx="8229600" cy="4462463"/>
          </a:xfrm>
        </p:spPr>
        <p:txBody>
          <a:bodyPr/>
          <a:lstStyle/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                    </a:t>
            </a:r>
          </a:p>
        </p:txBody>
      </p:sp>
      <p:sp>
        <p:nvSpPr>
          <p:cNvPr id="968708" name="Rectangle 4"/>
          <p:cNvSpPr>
            <a:spLocks noChangeArrowheads="1"/>
          </p:cNvSpPr>
          <p:nvPr/>
        </p:nvSpPr>
        <p:spPr bwMode="auto">
          <a:xfrm>
            <a:off x="990600" y="2438400"/>
            <a:ext cx="2260600" cy="819150"/>
          </a:xfrm>
          <a:prstGeom prst="rect">
            <a:avLst/>
          </a:prstGeom>
          <a:solidFill>
            <a:srgbClr val="FFFFFF"/>
          </a:solidFill>
          <a:ln w="9360">
            <a:solidFill>
              <a:srgbClr val="30346A"/>
            </a:solidFill>
            <a:miter lim="800000"/>
            <a:headEnd/>
            <a:tailEnd/>
          </a:ln>
          <a:effectLst>
            <a:outerShdw dist="17819" dir="2700000" algn="ctr" rotWithShape="0">
              <a:srgbClr val="B7C1EB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Fattori </a:t>
            </a: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predisponenti</a:t>
            </a:r>
          </a:p>
        </p:txBody>
      </p:sp>
      <p:sp>
        <p:nvSpPr>
          <p:cNvPr id="968709" name="Rectangle 5"/>
          <p:cNvSpPr>
            <a:spLocks noChangeArrowheads="1"/>
          </p:cNvSpPr>
          <p:nvPr/>
        </p:nvSpPr>
        <p:spPr bwMode="auto">
          <a:xfrm>
            <a:off x="3860800" y="3143250"/>
            <a:ext cx="2438400" cy="857250"/>
          </a:xfrm>
          <a:prstGeom prst="rect">
            <a:avLst/>
          </a:prstGeom>
          <a:solidFill>
            <a:srgbClr val="FFFFFF"/>
          </a:solidFill>
          <a:ln w="9360">
            <a:solidFill>
              <a:srgbClr val="30346A"/>
            </a:solidFill>
            <a:miter lim="800000"/>
            <a:headEnd/>
            <a:tailEnd/>
          </a:ln>
          <a:effectLst>
            <a:outerShdw dist="17819" dir="2700000" algn="ctr" rotWithShape="0">
              <a:srgbClr val="B7C1EB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Comportamenti</a:t>
            </a: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Stili di vita</a:t>
            </a:r>
          </a:p>
        </p:txBody>
      </p:sp>
      <p:sp>
        <p:nvSpPr>
          <p:cNvPr id="968710" name="Rectangle 6"/>
          <p:cNvSpPr>
            <a:spLocks noChangeArrowheads="1"/>
          </p:cNvSpPr>
          <p:nvPr/>
        </p:nvSpPr>
        <p:spPr bwMode="auto">
          <a:xfrm>
            <a:off x="1042988" y="4941888"/>
            <a:ext cx="2133600" cy="800100"/>
          </a:xfrm>
          <a:prstGeom prst="rect">
            <a:avLst/>
          </a:prstGeom>
          <a:solidFill>
            <a:srgbClr val="FFFFFF"/>
          </a:solidFill>
          <a:ln w="9360">
            <a:solidFill>
              <a:srgbClr val="30346A"/>
            </a:solidFill>
            <a:miter lim="800000"/>
            <a:headEnd/>
            <a:tailEnd/>
          </a:ln>
          <a:effectLst>
            <a:outerShdw dist="17819" dir="2700000" algn="ctr" rotWithShape="0">
              <a:srgbClr val="B7C1EB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Fattori</a:t>
            </a: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abilitanti </a:t>
            </a:r>
          </a:p>
        </p:txBody>
      </p:sp>
      <p:sp>
        <p:nvSpPr>
          <p:cNvPr id="968711" name="Rectangle 7"/>
          <p:cNvSpPr>
            <a:spLocks noChangeArrowheads="1"/>
          </p:cNvSpPr>
          <p:nvPr/>
        </p:nvSpPr>
        <p:spPr bwMode="auto">
          <a:xfrm>
            <a:off x="971550" y="3716338"/>
            <a:ext cx="2260600" cy="819150"/>
          </a:xfrm>
          <a:prstGeom prst="rect">
            <a:avLst/>
          </a:prstGeom>
          <a:solidFill>
            <a:srgbClr val="FFFFFF"/>
          </a:solidFill>
          <a:ln w="9360">
            <a:solidFill>
              <a:srgbClr val="30346A"/>
            </a:solidFill>
            <a:miter lim="800000"/>
            <a:headEnd/>
            <a:tailEnd/>
          </a:ln>
          <a:effectLst>
            <a:outerShdw dist="17819" dir="2700000" algn="ctr" rotWithShape="0">
              <a:srgbClr val="B7C1EB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>
              <a:solidFill>
                <a:srgbClr val="30346A"/>
              </a:solidFill>
              <a:latin typeface="Arial" charset="0"/>
            </a:endParaRP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Fattori </a:t>
            </a: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rinforzanti</a:t>
            </a: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>
              <a:solidFill>
                <a:srgbClr val="30346A"/>
              </a:solidFill>
              <a:latin typeface="Arial" charset="0"/>
            </a:endParaRPr>
          </a:p>
        </p:txBody>
      </p:sp>
      <p:sp>
        <p:nvSpPr>
          <p:cNvPr id="968712" name="Rectangle 8"/>
          <p:cNvSpPr>
            <a:spLocks noChangeArrowheads="1"/>
          </p:cNvSpPr>
          <p:nvPr/>
        </p:nvSpPr>
        <p:spPr bwMode="auto">
          <a:xfrm>
            <a:off x="4267200" y="4457700"/>
            <a:ext cx="2133600" cy="800100"/>
          </a:xfrm>
          <a:prstGeom prst="rect">
            <a:avLst/>
          </a:prstGeom>
          <a:solidFill>
            <a:srgbClr val="FFFFFF"/>
          </a:solidFill>
          <a:ln w="9360">
            <a:solidFill>
              <a:srgbClr val="30346A"/>
            </a:solidFill>
            <a:miter lim="800000"/>
            <a:headEnd/>
            <a:tailEnd/>
          </a:ln>
          <a:effectLst>
            <a:outerShdw dist="17819" dir="2700000" algn="ctr" rotWithShape="0">
              <a:srgbClr val="B7C1EB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>
              <a:solidFill>
                <a:srgbClr val="30346A"/>
              </a:solidFill>
              <a:latin typeface="Arial" charset="0"/>
            </a:endParaRP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Ambiente</a:t>
            </a:r>
          </a:p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>
              <a:solidFill>
                <a:srgbClr val="30346A"/>
              </a:solidFill>
              <a:latin typeface="Arial" charset="0"/>
            </a:endParaRPr>
          </a:p>
        </p:txBody>
      </p:sp>
      <p:sp>
        <p:nvSpPr>
          <p:cNvPr id="968713" name="Rectangle 9"/>
          <p:cNvSpPr>
            <a:spLocks noChangeArrowheads="1"/>
          </p:cNvSpPr>
          <p:nvPr/>
        </p:nvSpPr>
        <p:spPr bwMode="auto">
          <a:xfrm>
            <a:off x="6705600" y="3714750"/>
            <a:ext cx="2133600" cy="800100"/>
          </a:xfrm>
          <a:prstGeom prst="rect">
            <a:avLst/>
          </a:prstGeom>
          <a:solidFill>
            <a:srgbClr val="FFFFFF"/>
          </a:solidFill>
          <a:ln w="9360">
            <a:solidFill>
              <a:srgbClr val="30346A"/>
            </a:solidFill>
            <a:miter lim="800000"/>
            <a:headEnd/>
            <a:tailEnd/>
          </a:ln>
          <a:effectLst>
            <a:outerShdw dist="17819" dir="2700000" algn="ctr" rotWithShape="0">
              <a:srgbClr val="B7C1EB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30346A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>
                <a:solidFill>
                  <a:srgbClr val="30346A"/>
                </a:solidFill>
                <a:latin typeface="Arial" charset="0"/>
              </a:rPr>
              <a:t>Salute</a:t>
            </a:r>
          </a:p>
        </p:txBody>
      </p:sp>
      <p:sp>
        <p:nvSpPr>
          <p:cNvPr id="113674" name="Line 10"/>
          <p:cNvSpPr>
            <a:spLocks noChangeShapeType="1"/>
          </p:cNvSpPr>
          <p:nvPr/>
        </p:nvSpPr>
        <p:spPr bwMode="auto">
          <a:xfrm>
            <a:off x="3352800" y="2800350"/>
            <a:ext cx="508000" cy="285750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75" name="Line 11"/>
          <p:cNvSpPr>
            <a:spLocks noChangeShapeType="1"/>
          </p:cNvSpPr>
          <p:nvPr/>
        </p:nvSpPr>
        <p:spPr bwMode="auto">
          <a:xfrm flipV="1">
            <a:off x="3352800" y="4046538"/>
            <a:ext cx="508000" cy="30797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76" name="Line 12"/>
          <p:cNvSpPr>
            <a:spLocks noChangeShapeType="1"/>
          </p:cNvSpPr>
          <p:nvPr/>
        </p:nvSpPr>
        <p:spPr bwMode="auto">
          <a:xfrm flipV="1">
            <a:off x="3352800" y="5075238"/>
            <a:ext cx="812800" cy="36512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77" name="Line 13"/>
          <p:cNvSpPr>
            <a:spLocks noChangeShapeType="1"/>
          </p:cNvSpPr>
          <p:nvPr/>
        </p:nvSpPr>
        <p:spPr bwMode="auto">
          <a:xfrm flipV="1">
            <a:off x="3352800" y="4103688"/>
            <a:ext cx="685800" cy="93662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78" name="Line 14"/>
          <p:cNvSpPr>
            <a:spLocks noChangeShapeType="1"/>
          </p:cNvSpPr>
          <p:nvPr/>
        </p:nvSpPr>
        <p:spPr bwMode="auto">
          <a:xfrm flipV="1">
            <a:off x="6502400" y="4560888"/>
            <a:ext cx="711200" cy="36512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79" name="Line 15"/>
          <p:cNvSpPr>
            <a:spLocks noChangeShapeType="1"/>
          </p:cNvSpPr>
          <p:nvPr/>
        </p:nvSpPr>
        <p:spPr bwMode="auto">
          <a:xfrm>
            <a:off x="6502400" y="3371850"/>
            <a:ext cx="609600" cy="285750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80" name="Line 16"/>
          <p:cNvSpPr>
            <a:spLocks noChangeShapeType="1"/>
          </p:cNvSpPr>
          <p:nvPr/>
        </p:nvSpPr>
        <p:spPr bwMode="auto">
          <a:xfrm>
            <a:off x="5181600" y="4114800"/>
            <a:ext cx="1588" cy="285750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V="1">
            <a:off x="4775200" y="4103688"/>
            <a:ext cx="1588" cy="30797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82" name="Line 18"/>
          <p:cNvSpPr>
            <a:spLocks noChangeShapeType="1"/>
          </p:cNvSpPr>
          <p:nvPr/>
        </p:nvSpPr>
        <p:spPr bwMode="auto">
          <a:xfrm flipV="1">
            <a:off x="1752600" y="3265488"/>
            <a:ext cx="1588" cy="40322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3683" name="Line 19"/>
          <p:cNvSpPr>
            <a:spLocks noChangeShapeType="1"/>
          </p:cNvSpPr>
          <p:nvPr/>
        </p:nvSpPr>
        <p:spPr bwMode="auto">
          <a:xfrm flipV="1">
            <a:off x="1600200" y="4560888"/>
            <a:ext cx="1588" cy="403225"/>
          </a:xfrm>
          <a:prstGeom prst="line">
            <a:avLst/>
          </a:prstGeom>
          <a:noFill/>
          <a:ln w="9360">
            <a:solidFill>
              <a:srgbClr val="30346A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53400" cy="838200"/>
          </a:xfrm>
        </p:spPr>
        <p:txBody>
          <a:bodyPr anchor="b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/>
              <a:t>Stabilire priorità: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4648200"/>
          </a:xfrm>
        </p:spPr>
        <p:txBody>
          <a:bodyPr>
            <a:normAutofit lnSpcReduction="10000"/>
          </a:bodyPr>
          <a:lstStyle/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mtClean="0"/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Tra i tre gruppi </a:t>
            </a:r>
          </a:p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(es. prima di fare campagna educativa su AF predispongo gli incontri nei parchi e altre iniziative accessibili)</a:t>
            </a:r>
            <a:r>
              <a:rPr lang="ar-SA" smtClean="0">
                <a:cs typeface="Arial" charset="0"/>
              </a:rPr>
              <a:t>‏</a:t>
            </a:r>
            <a:endParaRPr lang="it-IT" smtClean="0"/>
          </a:p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smtClean="0"/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Entro ogni gruppo</a:t>
            </a:r>
          </a:p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Quali criteri? (importanza, evidenza di efficacia e modificabilità)</a:t>
            </a:r>
            <a:r>
              <a:rPr lang="ar-SA" smtClean="0">
                <a:cs typeface="Arial" charset="0"/>
              </a:rPr>
              <a:t>‏</a:t>
            </a:r>
            <a:endParaRPr lang="it-IT" smtClean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09600" y="69850"/>
            <a:ext cx="814863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Verdana" pitchFamily="34" charset="0"/>
              </a:rPr>
              <a:t>Il programma operativo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4838" cy="464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3200" b="1" i="1">
                <a:solidFill>
                  <a:srgbClr val="30346A"/>
                </a:solidFill>
                <a:latin typeface="Verdana" pitchFamily="34" charset="0"/>
              </a:rPr>
              <a:t>“Chi fa che cosa come quando”</a:t>
            </a: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3200" b="1" i="1">
              <a:solidFill>
                <a:srgbClr val="30346A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8425"/>
            <a:ext cx="8915400" cy="1190625"/>
          </a:xfrm>
        </p:spPr>
        <p:txBody>
          <a:bodyPr anchor="b">
            <a:normAutofit fontScale="90000"/>
          </a:bodyPr>
          <a:lstStyle/>
          <a:p>
            <a:pPr eaLnBrk="1" hangingPunct="1">
              <a:buClr>
                <a:srgbClr val="FF00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0000"/>
                </a:solidFill>
                <a:latin typeface="Verdana" pitchFamily="34" charset="0"/>
              </a:rPr>
              <a:t>L’attività nei parchi</a:t>
            </a:r>
            <a:r>
              <a:rPr lang="it-IT" b="1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br>
              <a:rPr lang="it-IT" b="1" smtClean="0">
                <a:solidFill>
                  <a:srgbClr val="FF0000"/>
                </a:solidFill>
                <a:latin typeface="Verdana" pitchFamily="34" charset="0"/>
              </a:rPr>
            </a:br>
            <a:endParaRPr lang="it-IT" b="1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76350"/>
            <a:ext cx="6119812" cy="5203825"/>
          </a:xfrm>
        </p:spPr>
        <p:txBody>
          <a:bodyPr/>
          <a:lstStyle/>
          <a:p>
            <a:pPr marL="330200" indent="-330200" eaLnBrk="1" hangingPunct="1">
              <a:buClr>
                <a:srgbClr val="FFFF00"/>
              </a:buClr>
              <a:buSzPct val="82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Attività fisica di gruppo, con istruttori ISEF, gratuita</a:t>
            </a:r>
          </a:p>
          <a:p>
            <a:pPr marL="330200" indent="-330200" eaLnBrk="1" hangingPunct="1">
              <a:spcBef>
                <a:spcPts val="350"/>
              </a:spcBef>
              <a:buClr>
                <a:srgbClr val="333366"/>
              </a:buClr>
              <a:buSzPct val="82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(orario serale, 4 giorni alla settimana, in 4 parchi diversi)‏</a:t>
            </a:r>
          </a:p>
          <a:p>
            <a:pPr marL="330200" indent="-330200" eaLnBrk="1" hangingPunct="1">
              <a:spcBef>
                <a:spcPts val="350"/>
              </a:spcBef>
              <a:buClr>
                <a:srgbClr val="333366"/>
              </a:buClr>
              <a:buSzPct val="82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sz="2400" b="1" smtClean="0"/>
          </a:p>
          <a:p>
            <a:pPr marL="330200" indent="-330200" eaLnBrk="1" hangingPunct="1">
              <a:spcBef>
                <a:spcPts val="350"/>
              </a:spcBef>
              <a:buClr>
                <a:srgbClr val="FFFF00"/>
              </a:buClr>
              <a:buSzPct val="82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Attività proposte:</a:t>
            </a:r>
          </a:p>
          <a:p>
            <a:pPr marL="730250" lvl="1" indent="-273050" eaLnBrk="1" hangingPunct="1">
              <a:spcBef>
                <a:spcPts val="350"/>
              </a:spcBef>
              <a:buClr>
                <a:srgbClr val="3333CC"/>
              </a:buClr>
              <a:buSzPct val="70000"/>
              <a:buFont typeface="Wingdings" pitchFamily="2" charset="2"/>
              <a:buChar char="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Esercizi di rinforzo muscolare a corpo libero</a:t>
            </a:r>
          </a:p>
          <a:p>
            <a:pPr marL="730250" lvl="1" indent="-273050" eaLnBrk="1" hangingPunct="1">
              <a:buClr>
                <a:srgbClr val="3333CC"/>
              </a:buClr>
              <a:buSzPct val="70000"/>
              <a:buFont typeface="Wingdings" pitchFamily="2" charset="2"/>
              <a:buChar char="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Esercizi di resistenza generale</a:t>
            </a:r>
          </a:p>
          <a:p>
            <a:pPr marL="730250" lvl="1" indent="-273050" eaLnBrk="1" hangingPunct="1">
              <a:buClr>
                <a:srgbClr val="3333CC"/>
              </a:buClr>
              <a:buSzPct val="70000"/>
              <a:buFont typeface="Wingdings" pitchFamily="2" charset="2"/>
              <a:buChar char="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Esercizi di Stretching e Flessibilità</a:t>
            </a:r>
          </a:p>
          <a:p>
            <a:pPr marL="730250" lvl="1" indent="-273050" eaLnBrk="1" hangingPunct="1">
              <a:spcBef>
                <a:spcPts val="500"/>
              </a:spcBef>
              <a:buClr>
                <a:srgbClr val="3333CC"/>
              </a:buClr>
              <a:buSzPct val="70000"/>
              <a:buFont typeface="Wingdings" pitchFamily="2" charset="2"/>
              <a:buChar char="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2400" b="1" smtClean="0"/>
              <a:t>Thai Chi</a:t>
            </a:r>
            <a:r>
              <a:rPr lang="it-IT" sz="2400" b="1" smtClean="0">
                <a:latin typeface="Arial" charset="0"/>
              </a:rPr>
              <a:t> 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175" y="3959225"/>
            <a:ext cx="2325688" cy="205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0175" y="1439863"/>
            <a:ext cx="2339975" cy="197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157663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990600"/>
          </a:xfrm>
        </p:spPr>
        <p:txBody>
          <a:bodyPr anchor="b"/>
          <a:lstStyle/>
          <a:p>
            <a:pPr eaLnBrk="1" hangingPunct="1">
              <a:buClr>
                <a:srgbClr val="FF00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0000"/>
                </a:solidFill>
                <a:latin typeface="Verdana" pitchFamily="34" charset="0"/>
              </a:rPr>
              <a:t>La campagna comunicativa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601788"/>
            <a:ext cx="2819400" cy="2741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9725" y="4267200"/>
            <a:ext cx="2454275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1490663"/>
            <a:ext cx="2438400" cy="445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4191000"/>
            <a:ext cx="2586038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95800"/>
            <a:ext cx="4343400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3124200"/>
            <a:ext cx="3810000" cy="226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9067800" cy="1371600"/>
          </a:xfrm>
        </p:spPr>
        <p:txBody>
          <a:bodyPr anchor="b"/>
          <a:lstStyle/>
          <a:p>
            <a:pPr eaLnBrk="1" hangingPunct="1">
              <a:buClr>
                <a:srgbClr val="FF0000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0000"/>
                </a:solidFill>
                <a:latin typeface="Verdana" pitchFamily="34" charset="0"/>
              </a:rPr>
              <a:t>Produzione e</a:t>
            </a:r>
            <a:r>
              <a:rPr lang="it-IT" sz="5400" b="1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it-IT" sz="2800" b="1" smtClean="0">
                <a:solidFill>
                  <a:srgbClr val="FF0000"/>
                </a:solidFill>
                <a:latin typeface="Verdana" pitchFamily="34" charset="0"/>
              </a:rPr>
              <a:t>diffusione di materiale informativo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828800"/>
            <a:ext cx="3124200" cy="295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35125"/>
            <a:ext cx="3276600" cy="324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765550"/>
            <a:ext cx="3122613" cy="309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539750" y="266700"/>
            <a:ext cx="815340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660066"/>
                </a:solidFill>
                <a:latin typeface="Tahoma" pitchFamily="34" charset="0"/>
              </a:rPr>
              <a:t>PASSAGGI ESSENZIALI</a:t>
            </a:r>
            <a:br>
              <a:rPr lang="it-IT" b="1">
                <a:solidFill>
                  <a:srgbClr val="660066"/>
                </a:solidFill>
                <a:latin typeface="Tahoma" pitchFamily="34" charset="0"/>
              </a:rPr>
            </a:br>
            <a:r>
              <a:rPr lang="it-IT" b="1">
                <a:solidFill>
                  <a:srgbClr val="660066"/>
                </a:solidFill>
                <a:latin typeface="Tahoma" pitchFamily="34" charset="0"/>
              </a:rPr>
              <a:t>NELLA COSTRUZIONE DI UN PIANO OPERATIVO</a:t>
            </a:r>
            <a:br>
              <a:rPr lang="it-IT" b="1">
                <a:solidFill>
                  <a:srgbClr val="660066"/>
                </a:solidFill>
                <a:latin typeface="Tahoma" pitchFamily="34" charset="0"/>
              </a:rPr>
            </a:br>
            <a:endParaRPr lang="it-IT" b="1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980995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4838" cy="464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Definire i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risultati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 che contribuiscono al raggiungimento dell’obiettivo.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Ordinare in successione le attività (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cronogramma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)</a:t>
            </a:r>
            <a:r>
              <a:rPr lang="ar-SA">
                <a:solidFill>
                  <a:srgbClr val="30346A"/>
                </a:solidFill>
                <a:latin typeface="Tahoma" pitchFamily="34" charset="0"/>
                <a:cs typeface="Arial" charset="0"/>
              </a:rPr>
              <a:t>‏</a:t>
            </a:r>
            <a:endParaRPr lang="it-IT">
              <a:solidFill>
                <a:srgbClr val="30346A"/>
              </a:solidFill>
              <a:latin typeface="Tahoma" pitchFamily="34" charset="0"/>
            </a:endParaRP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Definire le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risorse materiali, umane e finanziarie necessarie 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Identificare per ciascun risultato (o, se opportuno, per l’obiettivo di riferimento) i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vincoli 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(le condizioni “esterne” indispensabili al funzionamento del piano o progetto).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Dettagliare per ciascun risultato la lista delle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attività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 con i relativi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indicatori di monitoraggio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 (quanti-qualitativi)</a:t>
            </a:r>
            <a:r>
              <a:rPr lang="ar-SA">
                <a:solidFill>
                  <a:srgbClr val="30346A"/>
                </a:solidFill>
                <a:latin typeface="Tahoma" pitchFamily="34" charset="0"/>
                <a:cs typeface="Arial" charset="0"/>
              </a:rPr>
              <a:t>‏</a:t>
            </a:r>
            <a:endParaRPr lang="it-IT">
              <a:solidFill>
                <a:srgbClr val="30346A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8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8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8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8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8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8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8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8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980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980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09600" y="117475"/>
            <a:ext cx="8151813" cy="979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Tahoma" pitchFamily="34" charset="0"/>
              </a:rPr>
              <a:t>Come stanno le cose da noi?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71525" y="2879725"/>
            <a:ext cx="8228013" cy="455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Blip>
                <a:blip r:embed="rId3"/>
              </a:buBlip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Tahoma" pitchFamily="34" charset="0"/>
              </a:rPr>
              <a:t>Interviste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Blip>
                <a:blip r:embed="rId3"/>
              </a:buBlip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Tahoma" pitchFamily="34" charset="0"/>
              </a:rPr>
              <a:t>Gruppi focus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Blip>
                <a:blip r:embed="rId3"/>
              </a:buBlip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30346A"/>
                </a:solidFill>
                <a:latin typeface="Tahoma" pitchFamily="34" charset="0"/>
              </a:rPr>
              <a:t>Analisi dati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225" y="1801813"/>
            <a:ext cx="4679950" cy="305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51013"/>
            <a:ext cx="7772400" cy="1143000"/>
          </a:xfrm>
        </p:spPr>
        <p:txBody>
          <a:bodyPr anchor="b"/>
          <a:lstStyle/>
          <a:p>
            <a:pPr algn="l" eaLnBrk="1" hangingPunct="1"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660066"/>
                </a:solidFill>
                <a:latin typeface="Tahoma" pitchFamily="34" charset="0"/>
                <a:cs typeface="Arial" charset="0"/>
              </a:rPr>
              <a:t>Valutazione: output, impatto e outcome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0600" y="3621088"/>
            <a:ext cx="6400800" cy="1755775"/>
          </a:xfrm>
        </p:spPr>
        <p:txBody>
          <a:bodyPr lIns="0" tIns="0" rIns="0" bIns="0" anchor="ctr"/>
          <a:lstStyle/>
          <a:p>
            <a:pPr marL="0" indent="0" algn="ctr" eaLnBrk="1" hangingPunct="1">
              <a:buFont typeface="Times New Roman" pitchFamily="18" charset="0"/>
              <a:buNone/>
            </a:pPr>
            <a:endParaRPr lang="it-IT" smtClean="0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3600450"/>
            <a:ext cx="516255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0837" name="AutoShape 5"/>
          <p:cNvSpPr>
            <a:spLocks noChangeArrowheads="1"/>
          </p:cNvSpPr>
          <p:nvPr/>
        </p:nvSpPr>
        <p:spPr bwMode="auto">
          <a:xfrm>
            <a:off x="8640763" y="5400675"/>
            <a:ext cx="1587" cy="179388"/>
          </a:xfrm>
          <a:prstGeom prst="upArrow">
            <a:avLst>
              <a:gd name="adj1" fmla="val 50000"/>
              <a:gd name="adj2" fmla="val 282589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0838" name="AutoShape 6"/>
          <p:cNvSpPr>
            <a:spLocks noChangeArrowheads="1"/>
          </p:cNvSpPr>
          <p:nvPr/>
        </p:nvSpPr>
        <p:spPr bwMode="auto">
          <a:xfrm>
            <a:off x="720725" y="5400675"/>
            <a:ext cx="1979613" cy="720725"/>
          </a:xfrm>
          <a:prstGeom prst="rightArrow">
            <a:avLst>
              <a:gd name="adj1" fmla="val 50000"/>
              <a:gd name="adj2" fmla="val 68667"/>
            </a:avLst>
          </a:prstGeom>
          <a:solidFill>
            <a:srgbClr val="DC23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7920038" y="2565400"/>
            <a:ext cx="1044575" cy="2519363"/>
          </a:xfrm>
          <a:prstGeom prst="rect">
            <a:avLst/>
          </a:prstGeom>
          <a:solidFill>
            <a:srgbClr val="66CC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6425" cy="1739900"/>
          </a:xfrm>
        </p:spPr>
        <p:txBody>
          <a:bodyPr/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800" smtClean="0">
                <a:latin typeface="Verdana" pitchFamily="34" charset="0"/>
              </a:rPr>
              <a:t/>
            </a:r>
            <a:br>
              <a:rPr lang="it-IT" sz="4800" smtClean="0">
                <a:latin typeface="Verdana" pitchFamily="34" charset="0"/>
              </a:rPr>
            </a:br>
            <a:r>
              <a:rPr lang="it-IT" sz="2400" b="1" smtClean="0">
                <a:latin typeface="Verdana" pitchFamily="34" charset="0"/>
              </a:rPr>
              <a:t>Il modello di Green Kreuter </a:t>
            </a:r>
            <a:r>
              <a:rPr lang="it-IT" sz="2400" smtClean="0">
                <a:latin typeface="Verdana" pitchFamily="34" charset="0"/>
              </a:rPr>
              <a:t>(parziale)</a:t>
            </a:r>
            <a:r>
              <a:rPr lang="it-IT" sz="4800" smtClean="0">
                <a:latin typeface="Verdana" pitchFamily="34" charset="0"/>
              </a:rPr>
              <a:t>‏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8000" y="2057400"/>
            <a:ext cx="8229600" cy="4462463"/>
          </a:xfrm>
        </p:spPr>
        <p:txBody>
          <a:bodyPr/>
          <a:lstStyle/>
          <a:p>
            <a:pPr marL="330200" indent="-330200" eaLnBrk="1" hangingPunct="1"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mtClean="0"/>
              <a:t>                    </a:t>
            </a:r>
          </a:p>
        </p:txBody>
      </p:sp>
      <p:sp>
        <p:nvSpPr>
          <p:cNvPr id="985093" name="Rectangle 5"/>
          <p:cNvSpPr>
            <a:spLocks noChangeArrowheads="1"/>
          </p:cNvSpPr>
          <p:nvPr/>
        </p:nvSpPr>
        <p:spPr bwMode="auto">
          <a:xfrm>
            <a:off x="1258888" y="1916113"/>
            <a:ext cx="1992312" cy="122555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Arial" charset="0"/>
              </a:rPr>
              <a:t>Conoscenze, </a:t>
            </a:r>
          </a:p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Arial" charset="0"/>
              </a:rPr>
              <a:t>credenze, </a:t>
            </a:r>
          </a:p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Arial" charset="0"/>
              </a:rPr>
              <a:t>valori, </a:t>
            </a:r>
          </a:p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Arial" charset="0"/>
              </a:rPr>
              <a:t>atteggiamenti</a:t>
            </a:r>
          </a:p>
        </p:txBody>
      </p:sp>
      <p:sp>
        <p:nvSpPr>
          <p:cNvPr id="985094" name="Rectangle 6"/>
          <p:cNvSpPr>
            <a:spLocks noChangeArrowheads="1"/>
          </p:cNvSpPr>
          <p:nvPr/>
        </p:nvSpPr>
        <p:spPr bwMode="auto">
          <a:xfrm>
            <a:off x="3810000" y="3124200"/>
            <a:ext cx="2438400" cy="857250"/>
          </a:xfrm>
          <a:prstGeom prst="rect">
            <a:avLst/>
          </a:prstGeom>
          <a:solidFill>
            <a:srgbClr val="CCCC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FFFFFF"/>
                </a:solidFill>
                <a:latin typeface="Arial" charset="0"/>
              </a:rPr>
              <a:t>Comportamenti</a:t>
            </a:r>
          </a:p>
          <a:p>
            <a:pPr algn="ctr" eaLnBrk="0" hangingPunct="0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FFFFFF"/>
                </a:solidFill>
                <a:latin typeface="Arial" charset="0"/>
              </a:rPr>
              <a:t>Stili di vita</a:t>
            </a:r>
          </a:p>
        </p:txBody>
      </p:sp>
      <p:sp>
        <p:nvSpPr>
          <p:cNvPr id="985095" name="Rectangle 7"/>
          <p:cNvSpPr>
            <a:spLocks noChangeArrowheads="1"/>
          </p:cNvSpPr>
          <p:nvPr/>
        </p:nvSpPr>
        <p:spPr bwMode="auto">
          <a:xfrm>
            <a:off x="1331913" y="3644900"/>
            <a:ext cx="2016125" cy="1152525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 anchor="ctr"/>
          <a:lstStyle/>
          <a:p>
            <a:pPr algn="ctr">
              <a:buClr>
                <a:srgbClr val="FFFFFF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1800" b="1">
              <a:solidFill>
                <a:srgbClr val="FFFFFF"/>
              </a:solidFill>
              <a:latin typeface="Tahoma" pitchFamily="34" charset="0"/>
            </a:endParaRPr>
          </a:p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</a:rPr>
              <a:t>Famiglia, amici,</a:t>
            </a:r>
          </a:p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</a:rPr>
              <a:t>colleghi di lavoro,</a:t>
            </a:r>
          </a:p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</a:rPr>
              <a:t>massmedia</a:t>
            </a:r>
          </a:p>
          <a:p>
            <a:pPr algn="ctr" eaLnBrk="0" hangingPunct="0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1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85096" name="Rectangle 8"/>
          <p:cNvSpPr>
            <a:spLocks noChangeArrowheads="1"/>
          </p:cNvSpPr>
          <p:nvPr/>
        </p:nvSpPr>
        <p:spPr bwMode="auto">
          <a:xfrm>
            <a:off x="1547813" y="5084763"/>
            <a:ext cx="1727200" cy="1223962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>
              <a:solidFill>
                <a:srgbClr val="000000"/>
              </a:solidFill>
              <a:latin typeface="Arial" charset="0"/>
            </a:endParaRPr>
          </a:p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</a:rPr>
              <a:t>Accesso alle </a:t>
            </a:r>
          </a:p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</a:rPr>
              <a:t>risorse,</a:t>
            </a:r>
          </a:p>
          <a:p>
            <a:pPr algn="ctr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>
                <a:solidFill>
                  <a:srgbClr val="000000"/>
                </a:solidFill>
                <a:latin typeface="Tahoma" pitchFamily="34" charset="0"/>
              </a:rPr>
              <a:t>leggi,…</a:t>
            </a:r>
          </a:p>
          <a:p>
            <a:pPr algn="ctr" eaLnBrk="0" hangingPunct="0"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1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85097" name="Rectangle 9"/>
          <p:cNvSpPr>
            <a:spLocks noChangeArrowheads="1"/>
          </p:cNvSpPr>
          <p:nvPr/>
        </p:nvSpPr>
        <p:spPr bwMode="auto">
          <a:xfrm>
            <a:off x="4267200" y="4457700"/>
            <a:ext cx="2133600" cy="800100"/>
          </a:xfrm>
          <a:prstGeom prst="rect">
            <a:avLst/>
          </a:prstGeom>
          <a:solidFill>
            <a:srgbClr val="FF66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FFFFFF"/>
                </a:solidFill>
                <a:latin typeface="Arial" charset="0"/>
              </a:rPr>
              <a:t>Ambiente</a:t>
            </a:r>
          </a:p>
          <a:p>
            <a:pPr algn="ctr" eaLnBrk="0" hangingPunct="0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sz="2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85098" name="Rectangle 10"/>
          <p:cNvSpPr>
            <a:spLocks noChangeArrowheads="1"/>
          </p:cNvSpPr>
          <p:nvPr/>
        </p:nvSpPr>
        <p:spPr bwMode="auto">
          <a:xfrm>
            <a:off x="6705600" y="3714750"/>
            <a:ext cx="1395413" cy="800100"/>
          </a:xfrm>
          <a:prstGeom prst="rect">
            <a:avLst/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000" b="1">
                <a:solidFill>
                  <a:srgbClr val="000000"/>
                </a:solidFill>
                <a:latin typeface="Arial" charset="0"/>
              </a:rPr>
              <a:t>Salute</a:t>
            </a:r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>
            <a:off x="3352800" y="2800350"/>
            <a:ext cx="508000" cy="2857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68" name="Line 12"/>
          <p:cNvSpPr>
            <a:spLocks noChangeShapeType="1"/>
          </p:cNvSpPr>
          <p:nvPr/>
        </p:nvSpPr>
        <p:spPr bwMode="auto">
          <a:xfrm flipV="1">
            <a:off x="3352800" y="4048125"/>
            <a:ext cx="508000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69" name="Line 13"/>
          <p:cNvSpPr>
            <a:spLocks noChangeShapeType="1"/>
          </p:cNvSpPr>
          <p:nvPr/>
        </p:nvSpPr>
        <p:spPr bwMode="auto">
          <a:xfrm flipV="1">
            <a:off x="3352800" y="5076825"/>
            <a:ext cx="812800" cy="361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0" name="Line 14"/>
          <p:cNvSpPr>
            <a:spLocks noChangeShapeType="1"/>
          </p:cNvSpPr>
          <p:nvPr/>
        </p:nvSpPr>
        <p:spPr bwMode="auto">
          <a:xfrm flipV="1">
            <a:off x="3352800" y="4105275"/>
            <a:ext cx="685800" cy="9334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1" name="Line 15"/>
          <p:cNvSpPr>
            <a:spLocks noChangeShapeType="1"/>
          </p:cNvSpPr>
          <p:nvPr/>
        </p:nvSpPr>
        <p:spPr bwMode="auto">
          <a:xfrm flipV="1">
            <a:off x="6502400" y="4562475"/>
            <a:ext cx="711200" cy="3619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2" name="Line 16"/>
          <p:cNvSpPr>
            <a:spLocks noChangeShapeType="1"/>
          </p:cNvSpPr>
          <p:nvPr/>
        </p:nvSpPr>
        <p:spPr bwMode="auto">
          <a:xfrm>
            <a:off x="6502400" y="3371850"/>
            <a:ext cx="609600" cy="2857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5181600" y="4114800"/>
            <a:ext cx="1588" cy="2857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 flipV="1">
            <a:off x="4775200" y="4105275"/>
            <a:ext cx="1588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5" name="Line 19"/>
          <p:cNvSpPr>
            <a:spLocks noChangeShapeType="1"/>
          </p:cNvSpPr>
          <p:nvPr/>
        </p:nvSpPr>
        <p:spPr bwMode="auto">
          <a:xfrm flipV="1">
            <a:off x="1752600" y="3267075"/>
            <a:ext cx="1588" cy="400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6" name="Line 20"/>
          <p:cNvSpPr>
            <a:spLocks noChangeShapeType="1"/>
          </p:cNvSpPr>
          <p:nvPr/>
        </p:nvSpPr>
        <p:spPr bwMode="auto">
          <a:xfrm flipV="1">
            <a:off x="1619250" y="4643438"/>
            <a:ext cx="1588" cy="400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7956550" y="2708275"/>
            <a:ext cx="10287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>
                <a:solidFill>
                  <a:srgbClr val="000000"/>
                </a:solidFill>
                <a:latin typeface="Arial" charset="0"/>
              </a:rPr>
              <a:t>Qualità della vita</a:t>
            </a:r>
          </a:p>
        </p:txBody>
      </p:sp>
      <p:sp>
        <p:nvSpPr>
          <p:cNvPr id="121878" name="Line 22"/>
          <p:cNvSpPr>
            <a:spLocks noChangeShapeType="1"/>
          </p:cNvSpPr>
          <p:nvPr/>
        </p:nvSpPr>
        <p:spPr bwMode="auto">
          <a:xfrm>
            <a:off x="684213" y="3789363"/>
            <a:ext cx="574675" cy="5032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79" name="Line 23"/>
          <p:cNvSpPr>
            <a:spLocks noChangeShapeType="1"/>
          </p:cNvSpPr>
          <p:nvPr/>
        </p:nvSpPr>
        <p:spPr bwMode="auto">
          <a:xfrm flipV="1">
            <a:off x="468313" y="2482850"/>
            <a:ext cx="719137" cy="3794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80" name="Line 24"/>
          <p:cNvSpPr>
            <a:spLocks noChangeShapeType="1"/>
          </p:cNvSpPr>
          <p:nvPr/>
        </p:nvSpPr>
        <p:spPr bwMode="auto">
          <a:xfrm>
            <a:off x="611188" y="3789363"/>
            <a:ext cx="647700" cy="19446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85113" name="Text Box 25"/>
          <p:cNvSpPr txBox="1">
            <a:spLocks noChangeArrowheads="1"/>
          </p:cNvSpPr>
          <p:nvPr/>
        </p:nvSpPr>
        <p:spPr bwMode="auto">
          <a:xfrm>
            <a:off x="4140200" y="6237288"/>
            <a:ext cx="2519363" cy="368300"/>
          </a:xfrm>
          <a:prstGeom prst="rect">
            <a:avLst/>
          </a:prstGeom>
          <a:solidFill>
            <a:srgbClr val="B5FDAD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>
                <a:solidFill>
                  <a:srgbClr val="000000"/>
                </a:solidFill>
                <a:latin typeface="Arial" charset="0"/>
              </a:rPr>
              <a:t>Outcome di 1-2-3</a:t>
            </a:r>
          </a:p>
        </p:txBody>
      </p:sp>
      <p:sp>
        <p:nvSpPr>
          <p:cNvPr id="985114" name="Line 26"/>
          <p:cNvSpPr>
            <a:spLocks noChangeShapeType="1"/>
          </p:cNvSpPr>
          <p:nvPr/>
        </p:nvSpPr>
        <p:spPr bwMode="auto">
          <a:xfrm flipH="1" flipV="1">
            <a:off x="3482975" y="6156325"/>
            <a:ext cx="593725" cy="306388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85115" name="Line 27"/>
          <p:cNvSpPr>
            <a:spLocks noChangeShapeType="1"/>
          </p:cNvSpPr>
          <p:nvPr/>
        </p:nvSpPr>
        <p:spPr bwMode="auto">
          <a:xfrm flipV="1">
            <a:off x="5292725" y="5435600"/>
            <a:ext cx="1588" cy="739775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85116" name="Line 28"/>
          <p:cNvSpPr>
            <a:spLocks noChangeShapeType="1"/>
          </p:cNvSpPr>
          <p:nvPr/>
        </p:nvSpPr>
        <p:spPr bwMode="auto">
          <a:xfrm flipV="1">
            <a:off x="6659563" y="4787900"/>
            <a:ext cx="576262" cy="1674813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85117" name="Line 29"/>
          <p:cNvSpPr>
            <a:spLocks noChangeShapeType="1"/>
          </p:cNvSpPr>
          <p:nvPr/>
        </p:nvSpPr>
        <p:spPr bwMode="auto">
          <a:xfrm flipV="1">
            <a:off x="6659563" y="5364163"/>
            <a:ext cx="1512887" cy="1169987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985118" name="Text Box 30"/>
          <p:cNvSpPr txBox="1">
            <a:spLocks noChangeArrowheads="1"/>
          </p:cNvSpPr>
          <p:nvPr/>
        </p:nvSpPr>
        <p:spPr bwMode="auto">
          <a:xfrm>
            <a:off x="160338" y="5681663"/>
            <a:ext cx="814387" cy="368300"/>
          </a:xfrm>
          <a:prstGeom prst="rect">
            <a:avLst/>
          </a:prstGeom>
          <a:solidFill>
            <a:srgbClr val="B5FDAD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>
                <a:solidFill>
                  <a:srgbClr val="000000"/>
                </a:solidFill>
                <a:latin typeface="Arial" charset="0"/>
              </a:rPr>
              <a:t>output</a:t>
            </a:r>
          </a:p>
        </p:txBody>
      </p:sp>
      <p:sp>
        <p:nvSpPr>
          <p:cNvPr id="985119" name="Line 31"/>
          <p:cNvSpPr>
            <a:spLocks noChangeShapeType="1"/>
          </p:cNvSpPr>
          <p:nvPr/>
        </p:nvSpPr>
        <p:spPr bwMode="auto">
          <a:xfrm flipH="1" flipV="1">
            <a:off x="385763" y="3924300"/>
            <a:ext cx="163512" cy="1674813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888" name="Text Box 32"/>
          <p:cNvSpPr txBox="1">
            <a:spLocks noChangeArrowheads="1"/>
          </p:cNvSpPr>
          <p:nvPr/>
        </p:nvSpPr>
        <p:spPr bwMode="auto">
          <a:xfrm>
            <a:off x="0" y="2997200"/>
            <a:ext cx="1403350" cy="917575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>
                <a:solidFill>
                  <a:srgbClr val="FFFFFF"/>
                </a:solidFill>
                <a:latin typeface="Arial" charset="0"/>
              </a:rPr>
              <a:t>Azioni di promozione della salute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8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8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8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8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85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85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985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" dur="500"/>
                                        <p:tgtEl>
                                          <p:spTgt spid="98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500"/>
                                        <p:tgtEl>
                                          <p:spTgt spid="98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0" dur="500"/>
                                        <p:tgtEl>
                                          <p:spTgt spid="98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98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6" dur="500"/>
                                        <p:tgtEl>
                                          <p:spTgt spid="98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9" dur="500"/>
                                        <p:tgtEl>
                                          <p:spTgt spid="98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114" grpId="0" animBg="1"/>
      <p:bldP spid="985115" grpId="0" animBg="1"/>
      <p:bldP spid="985116" grpId="0" animBg="1"/>
      <p:bldP spid="985117" grpId="0" animBg="1"/>
      <p:bldP spid="9851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11150"/>
            <a:ext cx="7829550" cy="1128713"/>
          </a:xfrm>
        </p:spPr>
        <p:txBody>
          <a:bodyPr lIns="0" tIns="0" rIns="0" bIns="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/>
              <a:t>Valutazione di output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6425" cy="4433887"/>
          </a:xfrm>
        </p:spPr>
        <p:txBody>
          <a:bodyPr lIns="0" tIns="0" rIns="0" bIns="0"/>
          <a:lstStyle/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N. comunicati stampa, 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n. esercizi pubblici che distribuivano i materiali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Numero di incontri di AF organizzati/ n. previsti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Numero partecipanti/n. Partecipanti atteso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.................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 anchor="b"/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b="1" smtClean="0"/>
              <a:t>Alcuni dati sul progetto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7213"/>
            <a:ext cx="7924800" cy="4573587"/>
          </a:xfrm>
        </p:spPr>
        <p:txBody>
          <a:bodyPr/>
          <a:lstStyle/>
          <a:p>
            <a:pPr marL="330200" indent="-330200" algn="ctr" eaLnBrk="1" hangingPunct="1">
              <a:lnSpc>
                <a:spcPct val="140000"/>
              </a:lnSpc>
              <a:buClr>
                <a:srgbClr val="333366"/>
              </a:buClr>
              <a:buSzPct val="70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3600" b="1" smtClean="0">
                <a:solidFill>
                  <a:srgbClr val="333366"/>
                </a:solidFill>
              </a:rPr>
              <a:t>205     Persone aderenti </a:t>
            </a:r>
          </a:p>
          <a:p>
            <a:pPr marL="330200" indent="-330200" eaLnBrk="1" hangingPunct="1">
              <a:lnSpc>
                <a:spcPct val="140000"/>
              </a:lnSpc>
              <a:buClr>
                <a:srgbClr val="333366"/>
              </a:buClr>
              <a:buSzPct val="70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b="1" smtClean="0">
                <a:solidFill>
                  <a:srgbClr val="333366"/>
                </a:solidFill>
              </a:rPr>
              <a:t>84%</a:t>
            </a:r>
            <a:r>
              <a:rPr lang="it-IT" b="1" smtClean="0">
                <a:solidFill>
                  <a:srgbClr val="666699"/>
                </a:solidFill>
              </a:rPr>
              <a:t>    </a:t>
            </a:r>
            <a:r>
              <a:rPr lang="it-IT" b="1" smtClean="0">
                <a:solidFill>
                  <a:srgbClr val="333366"/>
                </a:solidFill>
              </a:rPr>
              <a:t>Donne</a:t>
            </a:r>
          </a:p>
          <a:p>
            <a:pPr marL="330200" indent="-330200" eaLnBrk="1" hangingPunct="1">
              <a:lnSpc>
                <a:spcPct val="140000"/>
              </a:lnSpc>
              <a:buClr>
                <a:srgbClr val="333366"/>
              </a:buClr>
              <a:buSzPct val="70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b="1" smtClean="0">
                <a:solidFill>
                  <a:srgbClr val="333366"/>
                </a:solidFill>
              </a:rPr>
              <a:t>16%    uomini</a:t>
            </a:r>
          </a:p>
          <a:p>
            <a:pPr marL="330200" indent="-330200" eaLnBrk="1" hangingPunct="1">
              <a:lnSpc>
                <a:spcPct val="140000"/>
              </a:lnSpc>
              <a:buClr>
                <a:srgbClr val="333366"/>
              </a:buClr>
              <a:buSzPct val="70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b="1" smtClean="0">
                <a:solidFill>
                  <a:srgbClr val="333366"/>
                </a:solidFill>
              </a:rPr>
              <a:t>50%    fascia di età 45-64 anni</a:t>
            </a:r>
          </a:p>
          <a:p>
            <a:pPr marL="330200" indent="-330200" eaLnBrk="1" hangingPunct="1">
              <a:lnSpc>
                <a:spcPct val="140000"/>
              </a:lnSpc>
              <a:buClr>
                <a:srgbClr val="333366"/>
              </a:buClr>
              <a:buSzPct val="70000"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b="1" smtClean="0">
                <a:solidFill>
                  <a:srgbClr val="333366"/>
                </a:solidFill>
              </a:rPr>
              <a:t>35%    casalinghe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33400" y="1524000"/>
          <a:ext cx="7391400" cy="4391025"/>
        </p:xfrm>
        <a:graphic>
          <a:graphicData uri="http://schemas.openxmlformats.org/presentationml/2006/ole">
            <p:oleObj spid="_x0000_s1026" r:id="rId4" imgW="3895920" imgH="2314800" progId="">
              <p:embed/>
            </p:oleObj>
          </a:graphicData>
        </a:graphic>
      </p:graphicFrame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 anchor="b">
            <a:normAutofit fontScale="90000"/>
          </a:bodyPr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/>
              <a:t>Percentuale di partecipanti per età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311150"/>
            <a:ext cx="8369300" cy="1128713"/>
          </a:xfrm>
        </p:spPr>
        <p:txBody>
          <a:bodyPr lIns="0" tIns="0" rIns="0" bIns="0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/>
              <a:t>Valutazione di impatto su Fattori P-R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6425" cy="4433887"/>
          </a:xfrm>
        </p:spPr>
        <p:txBody>
          <a:bodyPr lIns="0" tIns="0" rIns="0" bIns="0"/>
          <a:lstStyle/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Gradimento 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Aumento conoscenze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Motivazione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Aumento socializzazione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Aumento livello settimanale di AF praticato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smtClean="0"/>
              <a:t>..............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1625"/>
            <a:ext cx="7997825" cy="1143000"/>
          </a:xfrm>
        </p:spPr>
        <p:txBody>
          <a:bodyPr anchor="b"/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/>
              <a:t>Il questionario di valutazione ci ha detto che...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0263" y="2676525"/>
            <a:ext cx="7345362" cy="3367088"/>
          </a:xfrm>
        </p:spPr>
        <p:txBody>
          <a:bodyPr>
            <a:normAutofit lnSpcReduction="10000"/>
          </a:bodyPr>
          <a:lstStyle/>
          <a:p>
            <a:pPr marL="330200" indent="-330200" eaLnBrk="1" hangingPunct="1">
              <a:lnSpc>
                <a:spcPct val="90000"/>
              </a:lnSpc>
              <a:buClr>
                <a:srgbClr val="333366"/>
              </a:buClr>
              <a:buSzPct val="70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3600" smtClean="0"/>
              <a:t>   </a:t>
            </a:r>
            <a:r>
              <a:rPr lang="it-IT" sz="3600" smtClean="0">
                <a:solidFill>
                  <a:srgbClr val="333366"/>
                </a:solidFill>
              </a:rPr>
              <a:t>Il </a:t>
            </a:r>
            <a:r>
              <a:rPr lang="it-IT" sz="3600" b="1" smtClean="0"/>
              <a:t>100%</a:t>
            </a:r>
            <a:r>
              <a:rPr lang="it-IT" sz="3600" smtClean="0">
                <a:solidFill>
                  <a:srgbClr val="333366"/>
                </a:solidFill>
              </a:rPr>
              <a:t> ha giudicato il tipo di attività fisica svolta come:</a:t>
            </a:r>
          </a:p>
          <a:p>
            <a:pPr marL="330200" indent="-330200" eaLnBrk="1" hangingPunct="1">
              <a:lnSpc>
                <a:spcPct val="90000"/>
              </a:lnSpc>
              <a:buClr>
                <a:srgbClr val="333366"/>
              </a:buClr>
              <a:buSzPct val="70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sz="3600" smtClean="0">
              <a:solidFill>
                <a:srgbClr val="333366"/>
              </a:solidFill>
            </a:endParaRPr>
          </a:p>
          <a:p>
            <a:pPr marL="730250" lvl="1" indent="-273050" eaLnBrk="1" hangingPunct="1">
              <a:lnSpc>
                <a:spcPct val="90000"/>
              </a:lnSpc>
              <a:spcBef>
                <a:spcPts val="800"/>
              </a:spcBef>
              <a:buClr>
                <a:srgbClr val="99CCCC"/>
              </a:buClr>
              <a:buSzPct val="70000"/>
              <a:buFont typeface="Wingdings" pitchFamily="2" charset="2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3600" b="1" i="1" smtClean="0">
                <a:solidFill>
                  <a:srgbClr val="333366"/>
                </a:solidFill>
              </a:rPr>
              <a:t>semplice</a:t>
            </a:r>
          </a:p>
          <a:p>
            <a:pPr marL="730250" lvl="1" indent="-273050" eaLnBrk="1" hangingPunct="1">
              <a:lnSpc>
                <a:spcPct val="90000"/>
              </a:lnSpc>
              <a:spcBef>
                <a:spcPts val="800"/>
              </a:spcBef>
              <a:buClr>
                <a:srgbClr val="99CCCC"/>
              </a:buClr>
              <a:buSzPct val="70000"/>
              <a:buFont typeface="Wingdings" pitchFamily="2" charset="2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3600" b="1" i="1" smtClean="0">
                <a:solidFill>
                  <a:srgbClr val="333366"/>
                </a:solidFill>
              </a:rPr>
              <a:t>facilmente accessibile</a:t>
            </a:r>
          </a:p>
          <a:p>
            <a:pPr marL="730250" lvl="1" indent="-273050" eaLnBrk="1" hangingPunct="1">
              <a:lnSpc>
                <a:spcPct val="90000"/>
              </a:lnSpc>
              <a:buClr>
                <a:srgbClr val="99CCCC"/>
              </a:buClr>
              <a:buSzPct val="70000"/>
              <a:buFont typeface="Wingdings" pitchFamily="2" charset="2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sz="3600" b="1" i="1" smtClean="0">
                <a:solidFill>
                  <a:srgbClr val="333366"/>
                </a:solidFill>
              </a:rPr>
              <a:t>interessante e divertente</a:t>
            </a:r>
            <a:r>
              <a:rPr lang="it-IT" sz="3200" b="1" i="1" smtClean="0">
                <a:solidFill>
                  <a:srgbClr val="333366"/>
                </a:solidFill>
              </a:rPr>
              <a:t>.</a:t>
            </a:r>
          </a:p>
          <a:p>
            <a:pPr marL="330200" indent="-330200" eaLnBrk="1" hangingPunct="1">
              <a:lnSpc>
                <a:spcPct val="90000"/>
              </a:lnSpc>
              <a:buClr>
                <a:srgbClr val="333366"/>
              </a:buClr>
              <a:buSzPct val="70000"/>
              <a:buFont typeface="Times New Roman" pitchFamily="18" charset="0"/>
              <a:buNone/>
              <a:tabLst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b="1" i="1" smtClean="0">
              <a:solidFill>
                <a:srgbClr val="3333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54000"/>
            <a:ext cx="7313613" cy="1117600"/>
          </a:xfrm>
        </p:spPr>
        <p:txBody>
          <a:bodyPr anchor="b"/>
          <a:lstStyle/>
          <a:p>
            <a:pPr eaLnBrk="1" hangingPunct="1">
              <a:lnSpc>
                <a:spcPct val="8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/>
              <a:t>Le informazioni che le sono state fornite hanno contribuito a migliorare le sue conoscenze sui benefici dell’attività fisica?</a:t>
            </a: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1447800" y="1752600"/>
          <a:ext cx="6705600" cy="5105400"/>
        </p:xfrm>
        <a:graphic>
          <a:graphicData uri="http://schemas.openxmlformats.org/presentationml/2006/ole">
            <p:oleObj spid="_x0000_s2050" r:id="rId4" imgW="4019760" imgH="338148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 anchor="b"/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/>
              <a:t>I suggerimenti che le sono stati forniti l’hanno motivata a praticare più attività fisica?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1219200" y="1600200"/>
          <a:ext cx="6934200" cy="4857750"/>
        </p:xfrm>
        <a:graphic>
          <a:graphicData uri="http://schemas.openxmlformats.org/presentationml/2006/ole">
            <p:oleObj spid="_x0000_s3074" r:id="rId4" imgW="4038840" imgH="282924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0013" y="495300"/>
            <a:ext cx="7313612" cy="947738"/>
          </a:xfrm>
        </p:spPr>
        <p:txBody>
          <a:bodyPr anchor="b"/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/>
              <a:t>Trova che i momenti di ritrovo siano un buon modo per incontrarsi e stare insieme?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1600200" y="1524000"/>
          <a:ext cx="6705600" cy="4681538"/>
        </p:xfrm>
        <a:graphic>
          <a:graphicData uri="http://schemas.openxmlformats.org/presentationml/2006/ole">
            <p:oleObj spid="_x0000_s4098" r:id="rId4" imgW="4038840" imgH="281988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81534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Verdan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>
                <a:solidFill>
                  <a:srgbClr val="660066"/>
                </a:solidFill>
                <a:latin typeface="Verdana" pitchFamily="34" charset="0"/>
              </a:rPr>
              <a:t>Diagnosi amministrativa e politica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39750" y="1322388"/>
            <a:ext cx="8229600" cy="536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Analisi delle :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Politiche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Caratteristiche organizzative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Vincoli 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 b="1">
                <a:solidFill>
                  <a:srgbClr val="000000"/>
                </a:solidFill>
                <a:latin typeface="Verdana" pitchFamily="34" charset="0"/>
              </a:rPr>
              <a:t>Risorse disponibili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280099"/>
                </a:solidFill>
                <a:latin typeface="Verdana" pitchFamily="34" charset="0"/>
              </a:rPr>
              <a:t>Tempo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Competenze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Soldi (fondi PPS)</a:t>
            </a:r>
            <a:r>
              <a:rPr lang="ar-SA">
                <a:solidFill>
                  <a:srgbClr val="30346A"/>
                </a:solidFill>
                <a:latin typeface="Verdana" pitchFamily="34" charset="0"/>
                <a:cs typeface="Arial" charset="0"/>
              </a:rPr>
              <a:t>‏</a:t>
            </a:r>
            <a:endParaRPr lang="it-IT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Attrezzature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Verdana" pitchFamily="34" charset="0"/>
              </a:rPr>
              <a:t>Spazi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.............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941888"/>
            <a:ext cx="2476500" cy="156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2924175"/>
            <a:ext cx="2205038" cy="176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9063"/>
            <a:ext cx="8151813" cy="1068387"/>
          </a:xfrm>
        </p:spPr>
        <p:txBody>
          <a:bodyPr lIns="0" tIns="0" rIns="0" bIns="0"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b="1" smtClean="0"/>
              <a:t>Valutazione di impatto su fattori abilitanti e ambientali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8013" cy="4524375"/>
          </a:xfrm>
        </p:spPr>
        <p:txBody>
          <a:bodyPr lIns="0" tIns="0" rIns="0" bIns="0"/>
          <a:lstStyle/>
          <a:p>
            <a:pPr marL="331788" indent="-331788" eaLnBrk="1" hangingPunct="1">
              <a:buFont typeface="Times New Roman" pitchFamily="18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it-IT" b="1" smtClean="0"/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Completa gestione del Comune in collaborazione con associazioni locali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Creazione di una palestra per le attività invernali</a:t>
            </a:r>
          </a:p>
          <a:p>
            <a:pPr marL="331788" indent="-331788"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it-IT" b="1" smtClean="0"/>
              <a:t>Organizzazione di corsi indoor a costo sociale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175" y="4859338"/>
            <a:ext cx="1619250" cy="161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63" y="4859338"/>
            <a:ext cx="2476500" cy="156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358775"/>
            <a:ext cx="7493000" cy="1800225"/>
          </a:xfrm>
        </p:spPr>
        <p:txBody>
          <a:bodyPr anchor="b">
            <a:normAutofit fontScale="90000"/>
          </a:bodyPr>
          <a:lstStyle/>
          <a:p>
            <a:pPr eaLnBrk="1" hangingPunct="1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DC2300"/>
                </a:solidFill>
              </a:rPr>
              <a:t>Valutazione di OUTCOME</a:t>
            </a:r>
            <a:r>
              <a:rPr lang="it-IT" sz="2400" b="1" smtClean="0"/>
              <a:t/>
            </a:r>
            <a:br>
              <a:rPr lang="it-IT" sz="2400" b="1" smtClean="0"/>
            </a:br>
            <a:r>
              <a:rPr lang="it-IT" sz="4000" b="1" smtClean="0"/>
              <a:t/>
            </a:r>
            <a:br>
              <a:rPr lang="it-IT" sz="4000" b="1" smtClean="0"/>
            </a:br>
            <a:r>
              <a:rPr lang="it-IT" sz="2800" smtClean="0"/>
              <a:t>Come giudica il suo stato di salute da quando pratica attività fisica?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1524000" y="1752600"/>
          <a:ext cx="6400800" cy="4464050"/>
        </p:xfrm>
        <a:graphic>
          <a:graphicData uri="http://schemas.openxmlformats.org/presentationml/2006/ole">
            <p:oleObj spid="_x0000_s5122" r:id="rId4" imgW="3152880" imgH="220032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smtClean="0">
                <a:solidFill>
                  <a:schemeClr val="accent2"/>
                </a:solidFill>
              </a:rPr>
              <a:t>Pubblicato dal’OMS </a:t>
            </a:r>
            <a:br>
              <a:rPr lang="it-IT" sz="3200" smtClean="0">
                <a:solidFill>
                  <a:schemeClr val="accent2"/>
                </a:solidFill>
              </a:rPr>
            </a:br>
            <a:r>
              <a:rPr lang="it-IT" sz="3200" smtClean="0">
                <a:solidFill>
                  <a:schemeClr val="accent2"/>
                </a:solidFill>
              </a:rPr>
              <a:t>tra le buone pratiche da seguire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6121400" cy="4233863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en-GB" smtClean="0"/>
              <a:t>Mauro Palazzi :</a:t>
            </a:r>
            <a:r>
              <a:rPr lang="en-GB" b="1" smtClean="0"/>
              <a:t>A community on the move: the experience of San Mauro Pascoli, Italy.</a:t>
            </a:r>
            <a:r>
              <a:rPr lang="en-GB" smtClean="0"/>
              <a:t> Pag 23 in </a:t>
            </a:r>
            <a:r>
              <a:rPr lang="en-GB" i="1" smtClean="0"/>
              <a:t>Physical activity and health in Europ – Evidence for Action </a:t>
            </a:r>
            <a:r>
              <a:rPr lang="en-GB" smtClean="0"/>
              <a:t>WHO Regional Office for Europe - 2006. </a:t>
            </a:r>
            <a:endParaRPr lang="it-IT" smtClean="0"/>
          </a:p>
        </p:txBody>
      </p:sp>
      <p:pic>
        <p:nvPicPr>
          <p:cNvPr id="128004" name="Picture 5" descr="phys_activity_health_eur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3141663"/>
            <a:ext cx="2514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6175" y="538163"/>
            <a:ext cx="4289425" cy="2397125"/>
          </a:xfrm>
        </p:spPr>
        <p:txBody>
          <a:bodyPr anchor="b"/>
          <a:lstStyle/>
          <a:p>
            <a:pPr eaLnBrk="1" hangingPunct="1">
              <a:lnSpc>
                <a:spcPct val="180000"/>
              </a:lnSpc>
              <a:buClr>
                <a:srgbClr val="666699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5400" b="1" smtClean="0"/>
              <a:t>Domande?</a:t>
            </a: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133600"/>
            <a:ext cx="3717925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924175"/>
            <a:ext cx="3381375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4000" smtClean="0"/>
              <a:t>Altri esempi di buone pratiche:</a:t>
            </a:r>
            <a:br>
              <a:rPr lang="it-IT" sz="4000" smtClean="0"/>
            </a:br>
            <a:r>
              <a:rPr lang="it-IT" sz="4000" smtClean="0"/>
              <a:t/>
            </a:r>
            <a:br>
              <a:rPr lang="it-IT" sz="4000" smtClean="0"/>
            </a:br>
            <a:r>
              <a:rPr lang="it-IT" sz="4000" smtClean="0"/>
              <a:t/>
            </a:r>
            <a:br>
              <a:rPr lang="it-IT" sz="4000" smtClean="0"/>
            </a:br>
            <a:endParaRPr lang="it-IT" sz="4000" smtClean="0"/>
          </a:p>
        </p:txBody>
      </p:sp>
      <p:sp>
        <p:nvSpPr>
          <p:cNvPr id="130051" name="AutoShape 8" descr="2Q=="/>
          <p:cNvSpPr>
            <a:spLocks noChangeAspect="1" noChangeArrowheads="1"/>
          </p:cNvSpPr>
          <p:nvPr/>
        </p:nvSpPr>
        <p:spPr bwMode="auto">
          <a:xfrm>
            <a:off x="3419475" y="2438400"/>
            <a:ext cx="23050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0052" name="AutoShape 10" descr="2Q=="/>
          <p:cNvSpPr>
            <a:spLocks noChangeAspect="1" noChangeArrowheads="1"/>
          </p:cNvSpPr>
          <p:nvPr/>
        </p:nvSpPr>
        <p:spPr bwMode="auto">
          <a:xfrm>
            <a:off x="3419475" y="2438400"/>
            <a:ext cx="23050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30053" name="Picture 12" descr="OK happy face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3500438"/>
            <a:ext cx="2857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7772400" cy="1470025"/>
          </a:xfrm>
        </p:spPr>
        <p:txBody>
          <a:bodyPr/>
          <a:lstStyle/>
          <a:p>
            <a:pPr eaLnBrk="1" hangingPunct="1"/>
            <a:r>
              <a:rPr lang="it-IT" smtClean="0"/>
              <a:t>Gruppi di Cammino</a:t>
            </a:r>
          </a:p>
        </p:txBody>
      </p:sp>
      <p:sp>
        <p:nvSpPr>
          <p:cNvPr id="131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31076" name="Picture 7" descr="f2b740c6-74c2-4973-bd69-a2ad9c799a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060575"/>
            <a:ext cx="5400675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obiettivi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7772400" cy="4114800"/>
          </a:xfrm>
        </p:spPr>
        <p:txBody>
          <a:bodyPr/>
          <a:lstStyle/>
          <a:p>
            <a:pPr eaLnBrk="1" hangingPunct="1"/>
            <a:r>
              <a:rPr lang="it-IT" smtClean="0"/>
              <a:t>Offrire una opportunità alle persone di praticare attività fisica alla portata di tutti e a costo zero </a:t>
            </a:r>
          </a:p>
          <a:p>
            <a:pPr eaLnBrk="1" hangingPunct="1"/>
            <a:r>
              <a:rPr lang="it-IT" smtClean="0"/>
              <a:t>Promuovere la socializzazione</a:t>
            </a:r>
          </a:p>
          <a:p>
            <a:pPr eaLnBrk="1" hangingPunct="1"/>
            <a:r>
              <a:rPr lang="it-IT" smtClean="0"/>
              <a:t>Valorizzare le risorse sociali e ambientali del territorio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  <p:pic>
        <p:nvPicPr>
          <p:cNvPr id="132100" name="Picture 4" descr="pic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4365625"/>
            <a:ext cx="21304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5" descr="ca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5013325"/>
            <a:ext cx="1773238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 t="24197" r="32079" b="6267"/>
          <a:stretch>
            <a:fillRect/>
          </a:stretch>
        </p:blipFill>
        <p:spPr bwMode="auto">
          <a:xfrm>
            <a:off x="0" y="2349500"/>
            <a:ext cx="4951413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88913"/>
            <a:ext cx="351948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3" descr="SV11_cesena_camm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0550" y="1973263"/>
            <a:ext cx="3473450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4211638" cy="2133600"/>
          </a:xfrm>
        </p:spPr>
        <p:txBody>
          <a:bodyPr lIns="91440" tIns="45720" rIns="91440" bIns="45720"/>
          <a:lstStyle/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chemeClr val="hlink"/>
              </a:buClr>
              <a:buFont typeface="Wingdings" pitchFamily="2" charset="2"/>
              <a:buChar char="Ø"/>
            </a:pPr>
            <a:endParaRPr lang="it-IT" sz="1100" b="1" smtClean="0"/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it-IT" sz="2400" b="1" smtClean="0">
                <a:solidFill>
                  <a:srgbClr val="0000FF"/>
                </a:solidFill>
                <a:latin typeface="Tahoma" pitchFamily="34" charset="0"/>
              </a:rPr>
              <a:t>Organizzazione di iniziative per favorire la socializzazione e l’attività fisica di gruppo</a:t>
            </a:r>
          </a:p>
        </p:txBody>
      </p:sp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860800"/>
            <a:ext cx="3816350" cy="286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0"/>
            <a:ext cx="7770812" cy="1433513"/>
          </a:xfrm>
        </p:spPr>
        <p:txBody>
          <a:bodyPr lIns="91440" tIns="45720" rIns="91440" bIns="45720" anchor="b"/>
          <a:lstStyle/>
          <a:p>
            <a:pPr eaLnBrk="1" hangingPunct="1"/>
            <a:r>
              <a:rPr lang="it-IT" sz="3200" smtClean="0"/>
              <a:t>Oggi… </a:t>
            </a:r>
            <a:r>
              <a:rPr lang="it-IT" sz="3200" b="1" smtClean="0"/>
              <a:t>7 gruppi di Cammino</a:t>
            </a:r>
            <a:r>
              <a:rPr lang="it-IT" sz="3200" smtClean="0"/>
              <a:t> con circa </a:t>
            </a:r>
            <a:br>
              <a:rPr lang="it-IT" sz="3200" smtClean="0"/>
            </a:br>
            <a:r>
              <a:rPr lang="it-IT" sz="3200" b="1" smtClean="0"/>
              <a:t>2000 presenze a settimana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7400" y="1600200"/>
            <a:ext cx="3097213" cy="4525963"/>
          </a:xfrm>
        </p:spPr>
        <p:txBody>
          <a:bodyPr lIns="91440" tIns="45720" rIns="91440" bIns="45720"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it-IT" b="1" smtClean="0"/>
              <a:t>Cesenatico </a:t>
            </a:r>
          </a:p>
          <a:p>
            <a:pPr eaLnBrk="1" hangingPunct="1">
              <a:lnSpc>
                <a:spcPct val="90000"/>
              </a:lnSpc>
            </a:pPr>
            <a:r>
              <a:rPr lang="it-IT" b="1" smtClean="0"/>
              <a:t>Cesena </a:t>
            </a:r>
            <a:r>
              <a:rPr lang="it-IT" smtClean="0"/>
              <a:t>Oltresavio (2)</a:t>
            </a:r>
          </a:p>
          <a:p>
            <a:pPr eaLnBrk="1" hangingPunct="1">
              <a:lnSpc>
                <a:spcPct val="90000"/>
              </a:lnSpc>
            </a:pPr>
            <a:r>
              <a:rPr lang="it-IT" b="1" smtClean="0"/>
              <a:t>Cesena</a:t>
            </a:r>
            <a:r>
              <a:rPr lang="it-IT" smtClean="0"/>
              <a:t> Macerone</a:t>
            </a:r>
            <a:endParaRPr lang="it-IT" b="1" smtClean="0"/>
          </a:p>
          <a:p>
            <a:pPr eaLnBrk="1" hangingPunct="1">
              <a:lnSpc>
                <a:spcPct val="90000"/>
              </a:lnSpc>
            </a:pPr>
            <a:r>
              <a:rPr lang="it-IT" b="1" smtClean="0"/>
              <a:t>Gambettola</a:t>
            </a:r>
          </a:p>
          <a:p>
            <a:pPr eaLnBrk="1" hangingPunct="1">
              <a:lnSpc>
                <a:spcPct val="90000"/>
              </a:lnSpc>
            </a:pPr>
            <a:r>
              <a:rPr lang="it-IT" b="1" smtClean="0"/>
              <a:t>Savignano sul R.</a:t>
            </a:r>
          </a:p>
          <a:p>
            <a:pPr eaLnBrk="1" hangingPunct="1">
              <a:lnSpc>
                <a:spcPct val="90000"/>
              </a:lnSpc>
            </a:pPr>
            <a:r>
              <a:rPr lang="it-IT" b="1" smtClean="0"/>
              <a:t>Longiano</a:t>
            </a:r>
          </a:p>
        </p:txBody>
      </p:sp>
      <p:pic>
        <p:nvPicPr>
          <p:cNvPr id="134148" name="Picture 4" descr="mapa_provincia_for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965325"/>
            <a:ext cx="45370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9" name="Line 5"/>
          <p:cNvSpPr>
            <a:spLocks noChangeShapeType="1"/>
          </p:cNvSpPr>
          <p:nvPr/>
        </p:nvSpPr>
        <p:spPr bwMode="auto">
          <a:xfrm flipV="1">
            <a:off x="3924300" y="2565400"/>
            <a:ext cx="18716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4150" name="Line 6"/>
          <p:cNvSpPr>
            <a:spLocks noChangeShapeType="1"/>
          </p:cNvSpPr>
          <p:nvPr/>
        </p:nvSpPr>
        <p:spPr bwMode="auto">
          <a:xfrm>
            <a:off x="4356100" y="3429000"/>
            <a:ext cx="172878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4151" name="Line 7"/>
          <p:cNvSpPr>
            <a:spLocks noChangeShapeType="1"/>
          </p:cNvSpPr>
          <p:nvPr/>
        </p:nvSpPr>
        <p:spPr bwMode="auto">
          <a:xfrm>
            <a:off x="4572000" y="3789363"/>
            <a:ext cx="13684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>
            <a:off x="3924300" y="2924175"/>
            <a:ext cx="20161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 flipV="1">
            <a:off x="4572000" y="1916113"/>
            <a:ext cx="14398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>
            <a:off x="4284663" y="3789363"/>
            <a:ext cx="1582737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064500" cy="1470025"/>
          </a:xfrm>
        </p:spPr>
        <p:txBody>
          <a:bodyPr/>
          <a:lstStyle/>
          <a:p>
            <a:pPr eaLnBrk="1" hangingPunct="1"/>
            <a:r>
              <a:rPr lang="it-IT" sz="4000" b="1" smtClean="0"/>
              <a:t>I Gruppi di Cammino</a:t>
            </a:r>
            <a:br>
              <a:rPr lang="it-IT" sz="4000" b="1" smtClean="0"/>
            </a:br>
            <a:r>
              <a:rPr lang="it-IT" sz="4000" b="1" smtClean="0"/>
              <a:t>danno i numeri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844675"/>
            <a:ext cx="5329237" cy="48244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1600" smtClean="0"/>
              <a:t>Solo a CESENA dal 9 settembre 2011 al 28 giugno 2012  </a:t>
            </a:r>
            <a:r>
              <a:rPr lang="it-IT" sz="1600" b="1" smtClean="0"/>
              <a:t>(nove mesi</a:t>
            </a:r>
            <a:r>
              <a:rPr lang="it-IT" sz="1600" smtClean="0"/>
              <a:t>),  il “nevone” ci ha impedito di camminare per tutto febbraio,    sono state effettuate </a:t>
            </a:r>
            <a:r>
              <a:rPr lang="it-IT" sz="1600" b="1" smtClean="0"/>
              <a:t>71 camminate</a:t>
            </a:r>
          </a:p>
          <a:p>
            <a:pPr eaLnBrk="1" hangingPunct="1">
              <a:lnSpc>
                <a:spcPct val="80000"/>
              </a:lnSpc>
            </a:pPr>
            <a:endParaRPr lang="it-IT" sz="1600" b="1" smtClean="0"/>
          </a:p>
          <a:p>
            <a:pPr eaLnBrk="1" hangingPunct="1">
              <a:lnSpc>
                <a:spcPct val="80000"/>
              </a:lnSpc>
            </a:pPr>
            <a:r>
              <a:rPr lang="it-IT" sz="1600" b="1" smtClean="0"/>
              <a:t>730 KM 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b="1" smtClean="0"/>
              <a:t>125 ore 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b="1" smtClean="0"/>
              <a:t>35 mila partecipanti (490 a serata)</a:t>
            </a:r>
          </a:p>
          <a:p>
            <a:pPr eaLnBrk="1" hangingPunct="1">
              <a:lnSpc>
                <a:spcPct val="80000"/>
              </a:lnSpc>
            </a:pPr>
            <a:endParaRPr lang="it-IT" sz="1600" b="1" smtClean="0"/>
          </a:p>
          <a:p>
            <a:pPr eaLnBrk="1" hangingPunct="1">
              <a:lnSpc>
                <a:spcPct val="80000"/>
              </a:lnSpc>
            </a:pPr>
            <a:r>
              <a:rPr lang="it-IT" sz="1600" b="1" smtClean="0">
                <a:solidFill>
                  <a:schemeClr val="accent2"/>
                </a:solidFill>
              </a:rPr>
              <a:t>Circa altri 28 mila negli altri gruppi</a:t>
            </a:r>
          </a:p>
          <a:p>
            <a:pPr eaLnBrk="1" hangingPunct="1">
              <a:lnSpc>
                <a:spcPct val="80000"/>
              </a:lnSpc>
            </a:pPr>
            <a:endParaRPr lang="it-IT" sz="16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sz="1600" smtClean="0"/>
          </a:p>
          <a:p>
            <a:pPr eaLnBrk="1" hangingPunct="1">
              <a:lnSpc>
                <a:spcPct val="80000"/>
              </a:lnSpc>
            </a:pPr>
            <a:r>
              <a:rPr lang="it-IT" sz="1600" smtClean="0"/>
              <a:t>Solo a CESENA dal 4 settembre 2012 al 27 giugno 2013  (</a:t>
            </a:r>
            <a:r>
              <a:rPr lang="it-IT" sz="1600" b="1" smtClean="0"/>
              <a:t>10 mesi</a:t>
            </a:r>
            <a:r>
              <a:rPr lang="it-IT" sz="1600" smtClean="0"/>
              <a:t>),    sono state effettuate </a:t>
            </a:r>
            <a:r>
              <a:rPr lang="it-IT" sz="1600" b="1" smtClean="0"/>
              <a:t>77  camminate</a:t>
            </a:r>
            <a:r>
              <a:rPr lang="it-IT" sz="1600" smtClean="0"/>
              <a:t>:</a:t>
            </a:r>
          </a:p>
          <a:p>
            <a:pPr eaLnBrk="1" hangingPunct="1">
              <a:lnSpc>
                <a:spcPct val="80000"/>
              </a:lnSpc>
            </a:pPr>
            <a:endParaRPr lang="it-IT" sz="1600" smtClean="0"/>
          </a:p>
          <a:p>
            <a:pPr eaLnBrk="1" hangingPunct="1">
              <a:lnSpc>
                <a:spcPct val="80000"/>
              </a:lnSpc>
            </a:pPr>
            <a:r>
              <a:rPr lang="it-IT" sz="1600" b="1" smtClean="0"/>
              <a:t>809 KM 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b="1" smtClean="0"/>
              <a:t>133 ore 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b="1" smtClean="0"/>
              <a:t>35 mila partecipanti (460 a serata)</a:t>
            </a:r>
          </a:p>
          <a:p>
            <a:pPr eaLnBrk="1" hangingPunct="1">
              <a:lnSpc>
                <a:spcPct val="80000"/>
              </a:lnSpc>
            </a:pPr>
            <a:endParaRPr lang="it-IT" sz="1600" b="1" smtClean="0"/>
          </a:p>
          <a:p>
            <a:pPr eaLnBrk="1" hangingPunct="1">
              <a:lnSpc>
                <a:spcPct val="80000"/>
              </a:lnSpc>
            </a:pPr>
            <a:r>
              <a:rPr lang="it-IT" sz="1600" b="1" smtClean="0">
                <a:solidFill>
                  <a:schemeClr val="accent2"/>
                </a:solidFill>
              </a:rPr>
              <a:t>Circa altri 28 mila negli altri gruppi </a:t>
            </a:r>
          </a:p>
        </p:txBody>
      </p:sp>
      <p:pic>
        <p:nvPicPr>
          <p:cNvPr id="135172" name="Picture 4" descr="Question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2417763"/>
            <a:ext cx="2976563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09600" y="69850"/>
            <a:ext cx="814863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Verdana" pitchFamily="34" charset="0"/>
              </a:rPr>
              <a:t>Il programma operativo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4838" cy="464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b="1" i="1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3200" b="1" i="1">
                <a:solidFill>
                  <a:srgbClr val="30346A"/>
                </a:solidFill>
                <a:latin typeface="Verdana" pitchFamily="34" charset="0"/>
              </a:rPr>
              <a:t>“Chi fa che cosa come quando”</a:t>
            </a:r>
          </a:p>
          <a:p>
            <a:pPr marL="331788" indent="-331788" algn="ctr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3200" b="1" i="1">
              <a:solidFill>
                <a:srgbClr val="30346A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sz="4000" b="1" smtClean="0"/>
              <a:t>710 questionari esaminati</a:t>
            </a:r>
            <a:br>
              <a:rPr lang="it-IT" sz="4000" b="1" smtClean="0"/>
            </a:br>
            <a:r>
              <a:rPr lang="it-IT" sz="3200" smtClean="0"/>
              <a:t>Età media </a:t>
            </a:r>
            <a:r>
              <a:rPr lang="it-IT" sz="3200" b="1" smtClean="0"/>
              <a:t>45</a:t>
            </a:r>
            <a:r>
              <a:rPr lang="it-IT" sz="3200" smtClean="0"/>
              <a:t> anni- </a:t>
            </a:r>
            <a:br>
              <a:rPr lang="it-IT" sz="3200" smtClean="0"/>
            </a:br>
            <a:r>
              <a:rPr lang="it-IT" sz="3200" b="1" smtClean="0"/>
              <a:t>due su tre sono donne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>
            <p:ph idx="1"/>
          </p:nvPr>
        </p:nvGraphicFramePr>
        <p:xfrm>
          <a:off x="250825" y="1628775"/>
          <a:ext cx="8353425" cy="5018088"/>
        </p:xfrm>
        <a:graphic>
          <a:graphicData uri="http://schemas.openxmlformats.org/presentationml/2006/ole">
            <p:oleObj spid="_x0000_s6146" name="Grafico" r:id="rId3" imgW="5057847" imgH="3038352" progId="Excel.Chart.8">
              <p:embed/>
            </p:oleObj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sz="3200" b="1" smtClean="0">
                <a:cs typeface="Arial" charset="0"/>
              </a:rPr>
              <a:t>Da quando ha cominciato a camminare regolarmente ha potuto percepire benefici di tipo fisico o psicologico?</a:t>
            </a:r>
          </a:p>
        </p:txBody>
      </p:sp>
      <p:graphicFrame>
        <p:nvGraphicFramePr>
          <p:cNvPr id="1041411" name="Group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0813" cy="4525963"/>
        </p:xfrm>
        <a:graphic>
          <a:graphicData uri="http://schemas.openxmlformats.org/drawingml/2006/table">
            <a:tbl>
              <a:tblPr/>
              <a:tblGrid>
                <a:gridCol w="7770813"/>
              </a:tblGrid>
              <a:tr h="4525963">
                <a:tc>
                  <a:txBody>
                    <a:bodyPr/>
                    <a:lstStyle/>
                    <a:p>
                      <a:pPr marL="342900" marR="0" lvl="0" indent="-342900" algn="l" defTabSz="44926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61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816100"/>
            <a:ext cx="6119812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Quali benefici?</a:t>
            </a:r>
          </a:p>
        </p:txBody>
      </p:sp>
      <p:pic>
        <p:nvPicPr>
          <p:cNvPr id="13721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5900" y="1484313"/>
            <a:ext cx="8928100" cy="4465637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latin typeface="Tahoma" pitchFamily="34" charset="0"/>
              </a:rPr>
              <a:t>Risultati attesi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>
              <a:latin typeface="Tahoma" pitchFamily="34" charset="0"/>
            </a:endParaRPr>
          </a:p>
          <a:p>
            <a:pPr eaLnBrk="1" hangingPunct="1"/>
            <a:r>
              <a:rPr lang="it-IT" sz="4000" b="1" smtClean="0">
                <a:solidFill>
                  <a:schemeClr val="accent2"/>
                </a:solidFill>
                <a:latin typeface="Tahoma" pitchFamily="34" charset="0"/>
              </a:rPr>
              <a:t>Più benessere</a:t>
            </a:r>
          </a:p>
          <a:p>
            <a:pPr eaLnBrk="1" hangingPunct="1"/>
            <a:r>
              <a:rPr lang="it-IT" sz="4000" b="1" smtClean="0">
                <a:solidFill>
                  <a:schemeClr val="accent2"/>
                </a:solidFill>
                <a:latin typeface="Tahoma" pitchFamily="34" charset="0"/>
              </a:rPr>
              <a:t>Più salute </a:t>
            </a:r>
          </a:p>
          <a:p>
            <a:pPr eaLnBrk="1" hangingPunct="1"/>
            <a:r>
              <a:rPr lang="it-IT" sz="4000" b="1" smtClean="0">
                <a:solidFill>
                  <a:schemeClr val="accent2"/>
                </a:solidFill>
                <a:latin typeface="Tahoma" pitchFamily="34" charset="0"/>
              </a:rPr>
              <a:t>Più sicurezza</a:t>
            </a:r>
          </a:p>
          <a:p>
            <a:pPr eaLnBrk="1" hangingPunct="1"/>
            <a:r>
              <a:rPr lang="it-IT" sz="4000" b="1" smtClean="0">
                <a:solidFill>
                  <a:schemeClr val="accent2"/>
                </a:solidFill>
                <a:latin typeface="Tahoma" pitchFamily="34" charset="0"/>
              </a:rPr>
              <a:t>Più socialità</a:t>
            </a:r>
          </a:p>
        </p:txBody>
      </p:sp>
      <p:pic>
        <p:nvPicPr>
          <p:cNvPr id="138244" name="Picture 4" descr="sm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7813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sz="4800" b="1" smtClean="0">
                <a:solidFill>
                  <a:schemeClr val="accent2"/>
                </a:solidFill>
                <a:latin typeface="Tahoma" pitchFamily="34" charset="0"/>
              </a:rPr>
              <a:t>Più salute e benessere</a:t>
            </a:r>
            <a:br>
              <a:rPr lang="it-IT" sz="4800" b="1" smtClean="0">
                <a:solidFill>
                  <a:schemeClr val="accent2"/>
                </a:solidFill>
                <a:latin typeface="Tahoma" pitchFamily="34" charset="0"/>
              </a:rPr>
            </a:br>
            <a:endParaRPr lang="it-IT" sz="4800" b="1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smtClean="0"/>
              <a:t>“Fa bene alla salute, non pesa al portafoglio ed è anche un modo di stare in mezzo agli altri” </a:t>
            </a:r>
            <a:r>
              <a:rPr lang="it-IT" sz="2800" smtClean="0">
                <a:solidFill>
                  <a:schemeClr val="accent2"/>
                </a:solidFill>
              </a:rPr>
              <a:t>(F. 28 anni - Ravenna)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“grazie alla passione degli accompagnatori, si è creato un momento serale immancabile per stare meglio con se stessi e con gli altri attraverso l’attività fisica </a:t>
            </a:r>
            <a:r>
              <a:rPr lang="it-IT" sz="2800" smtClean="0">
                <a:solidFill>
                  <a:schemeClr val="accent2"/>
                </a:solidFill>
              </a:rPr>
              <a:t>(F. 23 anni - Cesena)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“e’ un modo per far avvicinare i cittadini a fare del movimento sano sia per il corpo che per la mente” </a:t>
            </a:r>
            <a:r>
              <a:rPr lang="it-IT" sz="2800" smtClean="0">
                <a:solidFill>
                  <a:schemeClr val="accent2"/>
                </a:solidFill>
              </a:rPr>
              <a:t>(M. 31 anni - Cesena)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5400" b="1" smtClean="0">
                <a:solidFill>
                  <a:schemeClr val="accent2"/>
                </a:solidFill>
                <a:latin typeface="Tahoma" pitchFamily="34" charset="0"/>
              </a:rPr>
              <a:t>Più socialità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smtClean="0"/>
              <a:t>“È una cosa bella, fa unire tante persone in un mondo dove ognuno si rinchiude e pensa sempre più solo a se stesso” </a:t>
            </a:r>
            <a:r>
              <a:rPr lang="it-IT" sz="2400" smtClean="0">
                <a:solidFill>
                  <a:schemeClr val="accent2"/>
                </a:solidFill>
              </a:rPr>
              <a:t>(F. 55 anni - Cesena)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“Ci si ritrova con amici di scuola di 30 anni fa e tante, tante persone con le quali ci si saluta “ </a:t>
            </a:r>
            <a:r>
              <a:rPr lang="it-IT" sz="2400" smtClean="0">
                <a:solidFill>
                  <a:schemeClr val="accent2"/>
                </a:solidFill>
              </a:rPr>
              <a:t>(F. 45 anni - Cesena)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Questa iniziativa mi ha dato la spinta per uscire di sera e camminare in compagnia invece di stare davanti alla TV </a:t>
            </a:r>
            <a:r>
              <a:rPr lang="it-IT" sz="2400" smtClean="0">
                <a:solidFill>
                  <a:schemeClr val="accent2"/>
                </a:solidFill>
              </a:rPr>
              <a:t>( M. 71 anni Cesena 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Promuove un maggior senso di appartenenza alla città e di fare una valida attività fisica </a:t>
            </a:r>
            <a:r>
              <a:rPr lang="it-IT" sz="2400" u="sng" smtClean="0"/>
              <a:t>gratuitamente!</a:t>
            </a:r>
            <a:r>
              <a:rPr lang="it-IT" sz="2400" smtClean="0"/>
              <a:t> </a:t>
            </a:r>
            <a:r>
              <a:rPr lang="it-IT" sz="2400" smtClean="0">
                <a:solidFill>
                  <a:schemeClr val="accent2"/>
                </a:solidFill>
              </a:rPr>
              <a:t>(F. 23 anni  Cesena)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5400" b="1" smtClean="0">
                <a:solidFill>
                  <a:schemeClr val="accent2"/>
                </a:solidFill>
                <a:latin typeface="Tahoma" pitchFamily="34" charset="0"/>
              </a:rPr>
              <a:t>Più sicurezza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sz="2800" smtClean="0"/>
              <a:t>“Offre a chi è solo ( donne soprattutto) la possibilità di camminare di sera” </a:t>
            </a:r>
            <a:r>
              <a:rPr lang="it-IT" sz="2800" smtClean="0">
                <a:solidFill>
                  <a:schemeClr val="accent2"/>
                </a:solidFill>
              </a:rPr>
              <a:t>(F. 52 anni - ?)</a:t>
            </a:r>
          </a:p>
          <a:p>
            <a:pPr eaLnBrk="1" hangingPunct="1"/>
            <a:r>
              <a:rPr lang="it-IT" sz="2800" smtClean="0"/>
              <a:t>“Mi da la possibilità di fare movimento e mi fa scoprire angoli della mia città che nemmeno conoscevo” </a:t>
            </a:r>
            <a:r>
              <a:rPr lang="it-IT" sz="2800" smtClean="0">
                <a:solidFill>
                  <a:schemeClr val="accent2"/>
                </a:solidFill>
              </a:rPr>
              <a:t>(F. 34 anni - Cesena)</a:t>
            </a:r>
          </a:p>
          <a:p>
            <a:pPr eaLnBrk="1" hangingPunct="1"/>
            <a:r>
              <a:rPr lang="it-IT" sz="2800" smtClean="0"/>
              <a:t>“Dovrebbe essere fatta in tutte le città e forse migliorerebbe la percezione del nostro ambiente e lo preserverebbe dal degrado” </a:t>
            </a:r>
            <a:r>
              <a:rPr lang="it-IT" sz="2800" smtClean="0">
                <a:solidFill>
                  <a:schemeClr val="accent2"/>
                </a:solidFill>
              </a:rPr>
              <a:t>(F. 48 anni - Cesena)</a:t>
            </a:r>
          </a:p>
          <a:p>
            <a:pPr eaLnBrk="1" hangingPunct="1"/>
            <a:endParaRPr lang="it-IT" sz="2800" smtClean="0">
              <a:solidFill>
                <a:schemeClr val="accent2"/>
              </a:solidFill>
            </a:endParaRPr>
          </a:p>
          <a:p>
            <a:pPr eaLnBrk="1" hangingPunct="1"/>
            <a:endParaRPr lang="it-IT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Circolo virtuoso</a:t>
            </a:r>
          </a:p>
        </p:txBody>
      </p:sp>
      <p:pic>
        <p:nvPicPr>
          <p:cNvPr id="14233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319338"/>
            <a:ext cx="9144000" cy="4538662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Principali ingredienti….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ts val="700"/>
              </a:spcBef>
              <a:buFont typeface="Verdana" pitchFamily="34" charset="0"/>
              <a:buChar char="•"/>
            </a:pPr>
            <a:r>
              <a:rPr lang="it-IT" sz="2800" b="1" smtClean="0">
                <a:latin typeface="Verdana" pitchFamily="34" charset="0"/>
              </a:rPr>
              <a:t>Adeguatezza </a:t>
            </a:r>
            <a:r>
              <a:rPr lang="it-IT" sz="2800" smtClean="0">
                <a:latin typeface="Verdana" pitchFamily="34" charset="0"/>
              </a:rPr>
              <a:t>(alla capacità del soggetto),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Verdana" pitchFamily="34" charset="0"/>
              <a:buChar char="•"/>
            </a:pPr>
            <a:r>
              <a:rPr lang="it-IT" sz="2800" b="1" smtClean="0">
                <a:latin typeface="Verdana" pitchFamily="34" charset="0"/>
              </a:rPr>
              <a:t>Accettabilità </a:t>
            </a:r>
            <a:r>
              <a:rPr lang="it-IT" sz="2800" smtClean="0">
                <a:latin typeface="Verdana" pitchFamily="34" charset="0"/>
              </a:rPr>
              <a:t>( è vicina ai suoi gusti, preferenze, bisogni e aspettative),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Verdana" pitchFamily="34" charset="0"/>
              <a:buChar char="•"/>
            </a:pPr>
            <a:r>
              <a:rPr lang="it-IT" sz="2800" b="1" smtClean="0">
                <a:latin typeface="Verdana" pitchFamily="34" charset="0"/>
              </a:rPr>
              <a:t>Flessibilità </a:t>
            </a:r>
            <a:r>
              <a:rPr lang="it-IT" sz="2800" smtClean="0">
                <a:latin typeface="Verdana" pitchFamily="34" charset="0"/>
              </a:rPr>
              <a:t>alle esigenze del soggetto,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Verdana" pitchFamily="34" charset="0"/>
              <a:buChar char="•"/>
            </a:pPr>
            <a:r>
              <a:rPr lang="it-IT" sz="2800" b="1" smtClean="0">
                <a:latin typeface="Verdana" pitchFamily="34" charset="0"/>
              </a:rPr>
              <a:t>Accessibilità </a:t>
            </a:r>
            <a:r>
              <a:rPr lang="it-IT" sz="2800" smtClean="0">
                <a:latin typeface="Verdana" pitchFamily="34" charset="0"/>
              </a:rPr>
              <a:t>( è alla portata del soggetto: semplicità, informalità, tempi, costi, distanze…)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Verdana" pitchFamily="34" charset="0"/>
              <a:buChar char="•"/>
            </a:pPr>
            <a:r>
              <a:rPr lang="it-IT" sz="2800" b="1" smtClean="0">
                <a:latin typeface="Verdana" pitchFamily="34" charset="0"/>
              </a:rPr>
              <a:t>Condivisione </a:t>
            </a:r>
            <a:r>
              <a:rPr lang="it-IT" sz="2800" smtClean="0">
                <a:latin typeface="Verdana" pitchFamily="34" charset="0"/>
              </a:rPr>
              <a:t>(possibilità di farla con altri amici) </a:t>
            </a:r>
          </a:p>
          <a:p>
            <a:pPr eaLnBrk="1" hangingPunct="1">
              <a:lnSpc>
                <a:spcPct val="80000"/>
              </a:lnSpc>
            </a:pPr>
            <a:endParaRPr lang="it-IT" sz="2800" smtClean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6175" y="538163"/>
            <a:ext cx="4289425" cy="2397125"/>
          </a:xfrm>
        </p:spPr>
        <p:txBody>
          <a:bodyPr anchor="b"/>
          <a:lstStyle/>
          <a:p>
            <a:pPr eaLnBrk="1" hangingPunct="1">
              <a:lnSpc>
                <a:spcPct val="180000"/>
              </a:lnSpc>
              <a:buClr>
                <a:srgbClr val="666699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5400" b="1" smtClean="0"/>
              <a:t>Domande?</a:t>
            </a: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133600"/>
            <a:ext cx="3717925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47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47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539750" y="266700"/>
            <a:ext cx="8153400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660066"/>
                </a:solidFill>
                <a:latin typeface="Tahoma" pitchFamily="34" charset="0"/>
              </a:rPr>
              <a:t>PASSAGGI ESSENZIALI</a:t>
            </a:r>
            <a:br>
              <a:rPr lang="it-IT" b="1">
                <a:solidFill>
                  <a:srgbClr val="660066"/>
                </a:solidFill>
                <a:latin typeface="Tahoma" pitchFamily="34" charset="0"/>
              </a:rPr>
            </a:br>
            <a:r>
              <a:rPr lang="it-IT" b="1">
                <a:solidFill>
                  <a:srgbClr val="660066"/>
                </a:solidFill>
                <a:latin typeface="Tahoma" pitchFamily="34" charset="0"/>
              </a:rPr>
              <a:t>NELLA COSTRUZIONE DI UN PIANO OPERATIVO</a:t>
            </a:r>
            <a:br>
              <a:rPr lang="it-IT" b="1">
                <a:solidFill>
                  <a:srgbClr val="660066"/>
                </a:solidFill>
                <a:latin typeface="Tahoma" pitchFamily="34" charset="0"/>
              </a:rPr>
            </a:br>
            <a:endParaRPr lang="it-IT" b="1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890883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8224838" cy="464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Definire i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risultati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 che contribuiscono al raggiungimento dell’obiettivo.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Identificare per ciascun risultato (o, se opportuno, per l’obiettivo di riferimento) i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vincoli 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(le condizioni “esterne” indispensabili al funzionamento del piano o progetto).</a:t>
            </a: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Dettagliare per ciascun risultato la lista delle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attività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 con i relativi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indicatori di monitoraggio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 (quanti-qualitativi)</a:t>
            </a:r>
            <a:r>
              <a:rPr lang="ar-SA">
                <a:solidFill>
                  <a:srgbClr val="30346A"/>
                </a:solidFill>
                <a:latin typeface="Tahoma" pitchFamily="34" charset="0"/>
                <a:cs typeface="Arial" charset="0"/>
              </a:rPr>
              <a:t>‏</a:t>
            </a:r>
            <a:endParaRPr lang="it-IT">
              <a:solidFill>
                <a:srgbClr val="30346A"/>
              </a:solidFill>
              <a:latin typeface="Tahoma" pitchFamily="34" charset="0"/>
            </a:endParaRP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Ordinare in successione le attività (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cronogramma</a:t>
            </a:r>
            <a:r>
              <a:rPr lang="it-IT">
                <a:solidFill>
                  <a:srgbClr val="30346A"/>
                </a:solidFill>
                <a:latin typeface="Tahoma" pitchFamily="34" charset="0"/>
              </a:rPr>
              <a:t>)</a:t>
            </a:r>
            <a:r>
              <a:rPr lang="ar-SA">
                <a:solidFill>
                  <a:srgbClr val="30346A"/>
                </a:solidFill>
                <a:latin typeface="Tahoma" pitchFamily="34" charset="0"/>
                <a:cs typeface="Arial" charset="0"/>
              </a:rPr>
              <a:t>‏</a:t>
            </a:r>
            <a:endParaRPr lang="it-IT">
              <a:solidFill>
                <a:srgbClr val="30346A"/>
              </a:solidFill>
              <a:latin typeface="Tahoma" pitchFamily="34" charset="0"/>
            </a:endParaRPr>
          </a:p>
          <a:p>
            <a:pPr marL="331788" indent="-331788">
              <a:lnSpc>
                <a:spcPct val="90000"/>
              </a:lnSpc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>
                <a:solidFill>
                  <a:srgbClr val="30346A"/>
                </a:solidFill>
                <a:latin typeface="Tahoma" pitchFamily="34" charset="0"/>
              </a:rPr>
              <a:t>Definire le </a:t>
            </a:r>
            <a:r>
              <a:rPr lang="it-IT" b="1">
                <a:solidFill>
                  <a:srgbClr val="30346A"/>
                </a:solidFill>
                <a:latin typeface="Tahoma" pitchFamily="34" charset="0"/>
              </a:rPr>
              <a:t>risorse materiali, umane e finanziarie necessarie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9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9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9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9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9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9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9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9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9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9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6875" y="692150"/>
            <a:ext cx="7772400" cy="1470025"/>
          </a:xfrm>
        </p:spPr>
        <p:txBody>
          <a:bodyPr/>
          <a:lstStyle/>
          <a:p>
            <a:pPr eaLnBrk="1" hangingPunct="1"/>
            <a:r>
              <a:rPr lang="it-IT" smtClean="0"/>
              <a:t>Il progetto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3575" y="5876925"/>
            <a:ext cx="5248275" cy="528638"/>
          </a:xfrm>
        </p:spPr>
        <p:txBody>
          <a:bodyPr/>
          <a:lstStyle/>
          <a:p>
            <a:pPr eaLnBrk="1" hangingPunct="1"/>
            <a:r>
              <a:rPr lang="it-IT" sz="2800" smtClean="0"/>
              <a:t>Mauro Palazzi - Ausl Romagna</a:t>
            </a:r>
          </a:p>
        </p:txBody>
      </p:sp>
      <p:pic>
        <p:nvPicPr>
          <p:cNvPr id="145412" name="Picture 4" descr="logoG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060575"/>
            <a:ext cx="34480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5" descr="farfalla gi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404813"/>
            <a:ext cx="2257425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3141663"/>
            <a:ext cx="8229600" cy="3886200"/>
          </a:xfrm>
        </p:spPr>
        <p:txBody>
          <a:bodyPr lIns="91440" tIns="45720" rIns="91440" bIns="45720"/>
          <a:lstStyle/>
          <a:p>
            <a:pPr eaLnBrk="1" hangingPunct="1">
              <a:buFont typeface="Times New Roman" pitchFamily="18" charset="0"/>
              <a:buNone/>
            </a:pPr>
            <a:r>
              <a:rPr lang="it-IT" b="1" i="1" smtClean="0"/>
              <a:t>Obiettivo generale del Progetto:   </a:t>
            </a:r>
            <a:endParaRPr lang="it-IT" smtClean="0"/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mtClean="0"/>
              <a:t>Contrastare lo sviluppo delle malattie cronico-degenerative, promuovendo stili di vita salutari, la socializzazione e le risorse socio-economico-ambientali locali </a:t>
            </a:r>
          </a:p>
        </p:txBody>
      </p:sp>
      <p:pic>
        <p:nvPicPr>
          <p:cNvPr id="146435" name="Picture 3" descr="logoG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549275"/>
            <a:ext cx="26558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chemeClr val="accent2"/>
                </a:solidFill>
              </a:rPr>
              <a:t>Le strategie</a:t>
            </a:r>
          </a:p>
        </p:txBody>
      </p:sp>
      <p:sp>
        <p:nvSpPr>
          <p:cNvPr id="106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800" smtClean="0"/>
              <a:t>Intervenire su più fattori responsabili dell’adozione del comportamento.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smtClean="0"/>
              <a:t>Utilizzo di una strategia di intervento di tipo pratico esperienziale. 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smtClean="0"/>
              <a:t>Attività che sviluppano l’empowerment comunitario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smtClean="0"/>
              <a:t>Attività con forte approccio socializzante</a:t>
            </a:r>
          </a:p>
          <a:p>
            <a:pPr eaLnBrk="1" hangingPunct="1">
              <a:lnSpc>
                <a:spcPct val="80000"/>
              </a:lnSpc>
            </a:pPr>
            <a:r>
              <a:rPr lang="it-IT" sz="2800" smtClean="0"/>
              <a:t>Intersettorialità e valorizzazione delle risorse locali: ambientali ( utilizzo di spazi e ambienti pubblici), sociali (volontariato, associazionismo) ed economiche (mondo produttivo).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3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 sz="3200" smtClean="0"/>
              <a:t>Per favorire l’adozione di comportamenti salutari si agisce su diversi fattori:</a:t>
            </a:r>
            <a:br>
              <a:rPr lang="it-IT" sz="3200" smtClean="0"/>
            </a:br>
            <a:endParaRPr lang="it-IT" sz="3200" smtClean="0"/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133600"/>
            <a:ext cx="8229600" cy="4525963"/>
          </a:xfrm>
        </p:spPr>
        <p:txBody>
          <a:bodyPr/>
          <a:lstStyle/>
          <a:p>
            <a:pPr eaLnBrk="1" hangingPunct="1"/>
            <a:r>
              <a:rPr lang="it-IT" smtClean="0"/>
              <a:t>individuali ( conoscenze, abilità, credenze) </a:t>
            </a:r>
          </a:p>
          <a:p>
            <a:pPr eaLnBrk="1" hangingPunct="1"/>
            <a:r>
              <a:rPr lang="it-IT" smtClean="0"/>
              <a:t>interpersonali ( reti familiari, amicali e sociali)</a:t>
            </a:r>
          </a:p>
          <a:p>
            <a:pPr eaLnBrk="1" hangingPunct="1"/>
            <a:r>
              <a:rPr lang="it-IT" smtClean="0"/>
              <a:t>di contesto (disponibilità di risorse per la salute, creazione di ambienti favorevoli )</a:t>
            </a:r>
          </a:p>
          <a:p>
            <a:pPr eaLnBrk="1" hangingPunct="1"/>
            <a:endParaRPr lang="it-IT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4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4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6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chemeClr val="accent2"/>
                </a:solidFill>
              </a:rPr>
              <a:t>Azioni previste</a:t>
            </a:r>
          </a:p>
        </p:txBody>
      </p:sp>
      <p:sp>
        <p:nvSpPr>
          <p:cNvPr id="106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400" smtClean="0"/>
              <a:t>Gruppo di lavoro intersettoriale </a:t>
            </a:r>
          </a:p>
          <a:p>
            <a:pPr eaLnBrk="1" hangingPunct="1">
              <a:lnSpc>
                <a:spcPct val="80000"/>
              </a:lnSpc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400" smtClean="0"/>
              <a:t>Analisi dei bisogni della comunità</a:t>
            </a:r>
          </a:p>
          <a:p>
            <a:pPr eaLnBrk="1" hangingPunct="1">
              <a:lnSpc>
                <a:spcPct val="80000"/>
              </a:lnSpc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400" smtClean="0"/>
              <a:t>Migliorare le conoscenze e competenze dei cittadini per promuovere stili di vita salutari e condurre interventi di educazione tra pari (corsi di formazione e laboratori)</a:t>
            </a:r>
          </a:p>
          <a:p>
            <a:pPr eaLnBrk="1" hangingPunct="1">
              <a:lnSpc>
                <a:spcPct val="80000"/>
              </a:lnSpc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400" smtClean="0"/>
              <a:t>Realizzare iniziative che favoriscano le scelte di salute, la socializzazione e il supporto al cambiamento dei comportamenti ( gruppi di cammino, cene socioeducative, menu GINS…)</a:t>
            </a:r>
          </a:p>
          <a:p>
            <a:pPr eaLnBrk="1" hangingPunct="1">
              <a:lnSpc>
                <a:spcPct val="80000"/>
              </a:lnSpc>
              <a:spcAft>
                <a:spcPct val="150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sz="2400" smtClean="0"/>
              <a:t>Raccolta e socializzazione delle risorse per la salute nel territorio</a:t>
            </a:r>
          </a:p>
          <a:p>
            <a:pPr eaLnBrk="1" hangingPunct="1">
              <a:lnSpc>
                <a:spcPct val="80000"/>
              </a:lnSpc>
            </a:pPr>
            <a:endParaRPr lang="it-IT" sz="2400" smtClean="0"/>
          </a:p>
          <a:p>
            <a:pPr eaLnBrk="1" hangingPunct="1">
              <a:lnSpc>
                <a:spcPct val="80000"/>
              </a:lnSpc>
            </a:pPr>
            <a:endParaRPr lang="it-IT" sz="2400" smtClean="0"/>
          </a:p>
          <a:p>
            <a:pPr eaLnBrk="1" hangingPunct="1">
              <a:lnSpc>
                <a:spcPct val="80000"/>
              </a:lnSpc>
            </a:pPr>
            <a:endParaRPr lang="it-IT" sz="2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98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3550"/>
            <a:ext cx="7218363" cy="1433513"/>
          </a:xfrm>
        </p:spPr>
        <p:txBody>
          <a:bodyPr/>
          <a:lstStyle/>
          <a:p>
            <a:pPr eaLnBrk="1" hangingPunct="1"/>
            <a:r>
              <a:rPr lang="it-IT" sz="2800" b="1" smtClean="0">
                <a:solidFill>
                  <a:schemeClr val="accent2"/>
                </a:solidFill>
              </a:rPr>
              <a:t>Gruppo di lavoro intersettoriale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229600" cy="4525962"/>
          </a:xfrm>
        </p:spPr>
        <p:txBody>
          <a:bodyPr/>
          <a:lstStyle/>
          <a:p>
            <a:pPr eaLnBrk="1" hangingPunct="1"/>
            <a:r>
              <a:rPr lang="it-IT" smtClean="0"/>
              <a:t>Pubbliche Amministrazioni</a:t>
            </a:r>
          </a:p>
          <a:p>
            <a:pPr eaLnBrk="1" hangingPunct="1"/>
            <a:r>
              <a:rPr lang="it-IT" smtClean="0"/>
              <a:t>Associazionismo </a:t>
            </a:r>
          </a:p>
          <a:p>
            <a:pPr eaLnBrk="1" hangingPunct="1"/>
            <a:r>
              <a:rPr lang="it-IT" smtClean="0"/>
              <a:t>Sanità</a:t>
            </a:r>
          </a:p>
          <a:p>
            <a:pPr eaLnBrk="1" hangingPunct="1"/>
            <a:r>
              <a:rPr lang="it-IT" smtClean="0"/>
              <a:t>Scuole e università</a:t>
            </a:r>
          </a:p>
          <a:p>
            <a:pPr eaLnBrk="1" hangingPunct="1"/>
            <a:r>
              <a:rPr lang="it-IT" smtClean="0"/>
              <a:t>Volontariato</a:t>
            </a:r>
          </a:p>
          <a:p>
            <a:pPr eaLnBrk="1" hangingPunct="1"/>
            <a:r>
              <a:rPr lang="it-IT" smtClean="0"/>
              <a:t>Imprese</a:t>
            </a:r>
          </a:p>
          <a:p>
            <a:pPr eaLnBrk="1" hangingPunct="1"/>
            <a:r>
              <a:rPr lang="it-IT" smtClean="0"/>
              <a:t>……..</a:t>
            </a:r>
          </a:p>
        </p:txBody>
      </p:sp>
      <p:pic>
        <p:nvPicPr>
          <p:cNvPr id="150532" name="Picture 4" descr="2fa67f482133f1c934235b73c2a03954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076700"/>
            <a:ext cx="5294312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4000" smtClean="0"/>
              <a:t>Ambito romagnolo: </a:t>
            </a:r>
            <a:br>
              <a:rPr lang="it-IT" sz="4000" smtClean="0"/>
            </a:br>
            <a:r>
              <a:rPr lang="it-IT" sz="4000" smtClean="0"/>
              <a:t>comuni di</a:t>
            </a:r>
            <a:r>
              <a:rPr lang="it-IT" sz="4000" b="1" smtClean="0"/>
              <a:t> </a:t>
            </a:r>
            <a:r>
              <a:rPr lang="it-IT" sz="4000" smtClean="0"/>
              <a:t/>
            </a:r>
            <a:br>
              <a:rPr lang="it-IT" sz="4000" smtClean="0"/>
            </a:br>
            <a:endParaRPr lang="it-IT" sz="4000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Cesena :</a:t>
            </a:r>
            <a:r>
              <a:rPr lang="it-IT" smtClean="0"/>
              <a:t> n° 97.600 abitanti </a:t>
            </a:r>
          </a:p>
          <a:p>
            <a:pPr eaLnBrk="1" hangingPunct="1"/>
            <a:r>
              <a:rPr lang="it-IT" b="1" smtClean="0"/>
              <a:t>Rimini</a:t>
            </a:r>
            <a:r>
              <a:rPr lang="it-IT" smtClean="0"/>
              <a:t>  n° 143.731 abitanti </a:t>
            </a:r>
          </a:p>
          <a:p>
            <a:pPr eaLnBrk="1" hangingPunct="1"/>
            <a:r>
              <a:rPr lang="it-IT" b="1" smtClean="0"/>
              <a:t>Lugo</a:t>
            </a:r>
            <a:r>
              <a:rPr lang="it-IT" smtClean="0"/>
              <a:t> n° 32.891 abitanti </a:t>
            </a:r>
          </a:p>
          <a:p>
            <a:pPr eaLnBrk="1" hangingPunct="1"/>
            <a:r>
              <a:rPr lang="it-IT" b="1" smtClean="0"/>
              <a:t>Castrocaro e Terra del Sole</a:t>
            </a:r>
            <a:r>
              <a:rPr lang="it-IT" smtClean="0"/>
              <a:t> n° 6.533 abitanti;</a:t>
            </a:r>
          </a:p>
          <a:p>
            <a:pPr eaLnBrk="1" hangingPunct="1"/>
            <a:r>
              <a:rPr lang="it-IT" b="1" smtClean="0"/>
              <a:t>Forlimpopoli</a:t>
            </a:r>
            <a:r>
              <a:rPr lang="it-IT" smtClean="0"/>
              <a:t> n°  13.230 abitanti </a:t>
            </a:r>
          </a:p>
          <a:p>
            <a:pPr eaLnBrk="1" hangingPunct="1"/>
            <a:r>
              <a:rPr lang="it-IT" b="1" smtClean="0"/>
              <a:t>Meldola </a:t>
            </a:r>
            <a:r>
              <a:rPr lang="it-IT" smtClean="0"/>
              <a:t>n° 10.331 abitanti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La ricerca sui bisogni e percezione</a:t>
            </a:r>
          </a:p>
        </p:txBody>
      </p:sp>
      <p:pic>
        <p:nvPicPr>
          <p:cNvPr id="15257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96975"/>
            <a:ext cx="4681537" cy="2824163"/>
          </a:xfrm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2349500"/>
            <a:ext cx="22320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 cstate="print"/>
          <a:srcRect t="11505" r="-618" b="13715"/>
          <a:stretch>
            <a:fillRect/>
          </a:stretch>
        </p:blipFill>
        <p:spPr bwMode="auto">
          <a:xfrm>
            <a:off x="3635375" y="4292600"/>
            <a:ext cx="51847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35300" cy="1354137"/>
          </a:xfrm>
        </p:spPr>
        <p:txBody>
          <a:bodyPr/>
          <a:lstStyle/>
          <a:p>
            <a:pPr eaLnBrk="1" hangingPunct="1"/>
            <a:r>
              <a:rPr lang="it-IT" sz="4000" smtClean="0">
                <a:solidFill>
                  <a:schemeClr val="accent2"/>
                </a:solidFill>
              </a:rPr>
              <a:t>Azioni previste</a:t>
            </a:r>
          </a:p>
        </p:txBody>
      </p:sp>
      <p:pic>
        <p:nvPicPr>
          <p:cNvPr id="153603" name="Picture 3" descr="farfalla gins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213" y="333375"/>
            <a:ext cx="5400675" cy="5937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115888"/>
            <a:ext cx="215106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7561262" cy="4525963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it-IT" b="1" smtClean="0"/>
              <a:t>Cittadini promotori di attività fisica</a:t>
            </a:r>
          </a:p>
          <a:p>
            <a:pPr eaLnBrk="1" hangingPunct="1"/>
            <a:endParaRPr lang="it-IT" b="1" smtClean="0"/>
          </a:p>
          <a:p>
            <a:pPr eaLnBrk="1" hangingPunct="1"/>
            <a:r>
              <a:rPr lang="it-IT" smtClean="0"/>
              <a:t> Corsi di formazione per fornire conoscenze e abilità a cittadini interessati e disponibili ad aiutare altre persone ad adottare uno stile di vita più attivo (es  accompagnare gruppi di cammino, gruppi ciclistici ecc…) </a:t>
            </a:r>
          </a:p>
        </p:txBody>
      </p:sp>
      <p:pic>
        <p:nvPicPr>
          <p:cNvPr id="154628" name="Picture 4" descr="edumo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990600" y="1751013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>
                <a:solidFill>
                  <a:srgbClr val="660066"/>
                </a:solidFill>
                <a:latin typeface="Tahoma" pitchFamily="34" charset="0"/>
              </a:rPr>
              <a:t>Valutazione: input, processo, output, impatto e outcome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90600" y="3443288"/>
            <a:ext cx="6400800" cy="175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3600450"/>
            <a:ext cx="5162550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8640763" y="5400675"/>
            <a:ext cx="1587" cy="179388"/>
          </a:xfrm>
          <a:prstGeom prst="upArrow">
            <a:avLst>
              <a:gd name="adj1" fmla="val 50000"/>
              <a:gd name="adj2" fmla="val 282589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720725" y="5400675"/>
            <a:ext cx="1979613" cy="720725"/>
          </a:xfrm>
          <a:prstGeom prst="rightArrow">
            <a:avLst>
              <a:gd name="adj1" fmla="val 50000"/>
              <a:gd name="adj2" fmla="val 68667"/>
            </a:avLst>
          </a:prstGeom>
          <a:solidFill>
            <a:srgbClr val="DC23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682875"/>
            <a:ext cx="7353300" cy="35321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it-IT" sz="2800" b="1" smtClean="0"/>
              <a:t>Cittadini promotori di stili alimentari salutari.</a:t>
            </a:r>
          </a:p>
          <a:p>
            <a:pPr eaLnBrk="1" hangingPunct="1">
              <a:lnSpc>
                <a:spcPct val="90000"/>
              </a:lnSpc>
              <a:buFont typeface="Times New Roman" pitchFamily="18" charset="0"/>
              <a:buNone/>
            </a:pPr>
            <a:r>
              <a:rPr lang="it-IT" sz="2800" b="1" smtClean="0"/>
              <a:t> </a:t>
            </a:r>
            <a:endParaRPr lang="it-IT" sz="2800" smtClean="0"/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Corsi di formazione teorico-pratici rivolti a cittadini per l’acquisizione di conoscenze e abilità per cucinare in modo gustoso e salutare e disponibili a diffondere nella comunità le competenze e conoscenze acquisite attraverso iniziative di socializzazione (es organizzando cene socio educative con amici). </a:t>
            </a:r>
          </a:p>
        </p:txBody>
      </p:sp>
      <p:pic>
        <p:nvPicPr>
          <p:cNvPr id="155651" name="Picture 3" descr="edul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03688" y="3427413"/>
            <a:ext cx="4667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-4200525" y="3576638"/>
            <a:ext cx="649287" cy="558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-4103688" y="389413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endParaRPr lang="it-IT" sz="1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155654" name="Picture 6" descr="educhef"/>
          <p:cNvPicPr>
            <a:picLocks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315913"/>
            <a:ext cx="2103438" cy="2035175"/>
          </a:xfrm>
        </p:spPr>
      </p:pic>
      <p:pic>
        <p:nvPicPr>
          <p:cNvPr id="1556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33375"/>
            <a:ext cx="2773362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4525963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it-IT" smtClean="0"/>
              <a:t> </a:t>
            </a:r>
            <a:r>
              <a:rPr lang="it-IT" b="1" smtClean="0"/>
              <a:t>Laboratori per consumatori</a:t>
            </a:r>
            <a:br>
              <a:rPr lang="it-IT" b="1" smtClean="0"/>
            </a:br>
            <a:r>
              <a:rPr lang="it-IT" b="1" smtClean="0"/>
              <a:t>     consapevoli </a:t>
            </a:r>
            <a:endParaRPr lang="it-IT" smtClean="0"/>
          </a:p>
          <a:p>
            <a:pPr eaLnBrk="1" hangingPunct="1"/>
            <a:r>
              <a:rPr lang="it-IT" smtClean="0"/>
              <a:t>Incontri teorico-pratici per sapersi orientare nell’acquisto e consumo di  alimenti salutari e al giusto costo , per imparare come conservarli e ridurre lo spreco . </a:t>
            </a:r>
          </a:p>
        </p:txBody>
      </p:sp>
      <p:pic>
        <p:nvPicPr>
          <p:cNvPr id="156675" name="Picture 3" descr="edul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5888"/>
            <a:ext cx="1763712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 descr="BEST_Training_Develop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60350"/>
            <a:ext cx="24526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it-IT" sz="2800" b="1" smtClean="0"/>
              <a:t>GINS FOOD, gusto in salute</a:t>
            </a:r>
          </a:p>
          <a:p>
            <a:pPr eaLnBrk="1" hangingPunct="1">
              <a:buFont typeface="Times New Roman" pitchFamily="18" charset="0"/>
              <a:buNone/>
            </a:pPr>
            <a:endParaRPr lang="it-IT" sz="2800" b="1" smtClean="0"/>
          </a:p>
          <a:p>
            <a:pPr eaLnBrk="1" hangingPunct="1"/>
            <a:r>
              <a:rPr lang="it-IT" sz="2800" smtClean="0"/>
              <a:t>L'obiettivo è quello di aumentare la possibilità per chi mangia fuori casa di consumare un pasto di qualità, gustoso e bilanciato dal punto di vista nutrizionale.  Sono coinvolti ristoratori e addetti alla produzione e somministrazione di alimenti, per offrire cibi che uniscano il gusto con la salute.</a:t>
            </a:r>
          </a:p>
        </p:txBody>
      </p:sp>
      <p:pic>
        <p:nvPicPr>
          <p:cNvPr id="157699" name="Picture 3" descr="ginsfood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48488" y="333375"/>
            <a:ext cx="1935162" cy="1935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 l="17325" t="22534" r="15216" b="29530"/>
          <a:stretch>
            <a:fillRect/>
          </a:stretch>
        </p:blipFill>
        <p:spPr bwMode="auto">
          <a:xfrm>
            <a:off x="-36513" y="3814763"/>
            <a:ext cx="59769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/>
          <a:srcRect t="1941" r="3008"/>
          <a:stretch>
            <a:fillRect/>
          </a:stretch>
        </p:blipFill>
        <p:spPr bwMode="auto">
          <a:xfrm>
            <a:off x="4572000" y="1916113"/>
            <a:ext cx="230346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250" y="1555750"/>
            <a:ext cx="22240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5" cstate="print"/>
          <a:srcRect r="7785" b="1837"/>
          <a:stretch>
            <a:fillRect/>
          </a:stretch>
        </p:blipFill>
        <p:spPr bwMode="auto">
          <a:xfrm>
            <a:off x="1276350" y="1268413"/>
            <a:ext cx="17113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4000" smtClean="0"/>
              <a:t>Materiali di comunicazione e formazione</a:t>
            </a:r>
          </a:p>
        </p:txBody>
      </p:sp>
      <p:pic>
        <p:nvPicPr>
          <p:cNvPr id="158727" name="Picture 7"/>
          <p:cNvPicPr>
            <a:picLocks noChangeAspect="1" noChangeArrowheads="1"/>
          </p:cNvPicPr>
          <p:nvPr>
            <p:ph type="body" idx="1"/>
          </p:nvPr>
        </p:nvPicPr>
        <p:blipFill>
          <a:blip r:embed="rId6" cstate="print"/>
          <a:srcRect l="9135" r="10185"/>
          <a:stretch>
            <a:fillRect/>
          </a:stretch>
        </p:blipFill>
        <p:spPr>
          <a:xfrm>
            <a:off x="-36513" y="908050"/>
            <a:ext cx="1584326" cy="3887788"/>
          </a:xfrm>
        </p:spPr>
      </p:pic>
      <p:pic>
        <p:nvPicPr>
          <p:cNvPr id="158728" name="Picture 8"/>
          <p:cNvPicPr>
            <a:picLocks noChangeAspect="1" noChangeArrowheads="1"/>
          </p:cNvPicPr>
          <p:nvPr/>
        </p:nvPicPr>
        <p:blipFill>
          <a:blip r:embed="rId7" cstate="print"/>
          <a:srcRect l="36914" t="13957" r="28401" b="16396"/>
          <a:stretch>
            <a:fillRect/>
          </a:stretch>
        </p:blipFill>
        <p:spPr bwMode="auto">
          <a:xfrm>
            <a:off x="6719888" y="2276475"/>
            <a:ext cx="23891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908050"/>
          </a:xfrm>
        </p:spPr>
        <p:txBody>
          <a:bodyPr/>
          <a:lstStyle/>
          <a:p>
            <a:pPr eaLnBrk="1" hangingPunct="1"/>
            <a:r>
              <a:rPr lang="it-IT" smtClean="0"/>
              <a:t>Sito web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 cstate="print"/>
          <a:srcRect l="2412" t="6297" r="5074" b="9169"/>
          <a:stretch>
            <a:fillRect/>
          </a:stretch>
        </p:blipFill>
        <p:spPr bwMode="auto">
          <a:xfrm>
            <a:off x="0" y="1949450"/>
            <a:ext cx="34194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 cstate="print"/>
          <a:srcRect l="3647" t="5125" r="3647" b="9624"/>
          <a:stretch>
            <a:fillRect/>
          </a:stretch>
        </p:blipFill>
        <p:spPr bwMode="auto">
          <a:xfrm>
            <a:off x="0" y="4337050"/>
            <a:ext cx="34925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 l="8531" t="17743" r="8531" b="30800"/>
          <a:stretch>
            <a:fillRect/>
          </a:stretch>
        </p:blipFill>
        <p:spPr bwMode="auto">
          <a:xfrm>
            <a:off x="6372225" y="1484313"/>
            <a:ext cx="250507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5" cstate="print"/>
          <a:srcRect r="-1633" b="22804"/>
          <a:stretch>
            <a:fillRect/>
          </a:stretch>
        </p:blipFill>
        <p:spPr bwMode="auto">
          <a:xfrm>
            <a:off x="3419475" y="1514475"/>
            <a:ext cx="2924175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252413" y="8315325"/>
            <a:ext cx="30241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it-IT" sz="1400" b="1">
                <a:solidFill>
                  <a:srgbClr val="329E82"/>
                </a:solidFill>
                <a:latin typeface="Arial" charset="0"/>
                <a:cs typeface="Arial" charset="0"/>
              </a:rPr>
              <a:t>Per informazioni:</a:t>
            </a:r>
          </a:p>
          <a:p>
            <a:pPr>
              <a:spcBef>
                <a:spcPct val="15000"/>
              </a:spcBef>
              <a:buClrTx/>
              <a:buSzTx/>
              <a:buFontTx/>
              <a:buNone/>
            </a:pPr>
            <a:r>
              <a:rPr lang="it-IT" sz="1600" b="1">
                <a:solidFill>
                  <a:srgbClr val="329E82"/>
                </a:solidFill>
                <a:latin typeface="Arial" charset="0"/>
                <a:cs typeface="Arial" charset="0"/>
              </a:rPr>
              <a:t>www.gins.auslromagna.it</a:t>
            </a: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468313" y="8531225"/>
            <a:ext cx="30241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it-IT" sz="1400" b="1">
                <a:solidFill>
                  <a:srgbClr val="329E82"/>
                </a:solidFill>
                <a:latin typeface="Arial" charset="0"/>
                <a:cs typeface="Arial" charset="0"/>
              </a:rPr>
              <a:t>Per informazioni:</a:t>
            </a:r>
          </a:p>
          <a:p>
            <a:pPr>
              <a:spcBef>
                <a:spcPct val="15000"/>
              </a:spcBef>
              <a:buClrTx/>
              <a:buSzTx/>
              <a:buFontTx/>
              <a:buNone/>
            </a:pPr>
            <a:r>
              <a:rPr lang="it-IT" sz="1600" b="1">
                <a:solidFill>
                  <a:srgbClr val="329E82"/>
                </a:solidFill>
                <a:latin typeface="Arial" charset="0"/>
                <a:cs typeface="Arial" charset="0"/>
              </a:rPr>
              <a:t>www.gins.auslromagna.it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1835150" y="836613"/>
            <a:ext cx="511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it-IT" b="1">
                <a:solidFill>
                  <a:srgbClr val="329E82"/>
                </a:solidFill>
                <a:latin typeface="Arial" charset="0"/>
                <a:cs typeface="Arial" charset="0"/>
              </a:rPr>
              <a:t>www.gins.auslromagna.it</a:t>
            </a:r>
            <a:endParaRPr lang="it-IT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6175" y="538163"/>
            <a:ext cx="4289425" cy="2397125"/>
          </a:xfrm>
        </p:spPr>
        <p:txBody>
          <a:bodyPr anchor="b"/>
          <a:lstStyle/>
          <a:p>
            <a:pPr eaLnBrk="1" hangingPunct="1">
              <a:lnSpc>
                <a:spcPct val="180000"/>
              </a:lnSpc>
              <a:buClr>
                <a:srgbClr val="666699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5400" b="1" smtClean="0"/>
              <a:t>Domande?</a:t>
            </a: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133600"/>
            <a:ext cx="3717925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03413"/>
            <a:ext cx="7772400" cy="1922462"/>
          </a:xfrm>
        </p:spPr>
        <p:txBody>
          <a:bodyPr/>
          <a:lstStyle/>
          <a:p>
            <a:pPr eaLnBrk="1" hangingPunct="1">
              <a:buClr>
                <a:srgbClr val="000099"/>
              </a:buClr>
              <a:buFont typeface="Bradley Hand ITC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0" b="1" i="1" smtClean="0">
                <a:solidFill>
                  <a:srgbClr val="000099"/>
                </a:solidFill>
                <a:latin typeface="Bradley Hand ITC" pitchFamily="66" charset="0"/>
                <a:cs typeface="Arial" charset="0"/>
              </a:rPr>
              <a:t>Grazie per l’attenzione</a:t>
            </a:r>
          </a:p>
        </p:txBody>
      </p:sp>
      <p:pic>
        <p:nvPicPr>
          <p:cNvPr id="1049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141663"/>
            <a:ext cx="3197225" cy="319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827088" y="4365625"/>
            <a:ext cx="432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solidFill>
                  <a:schemeClr val="tx1"/>
                </a:solidFill>
              </a:rPr>
              <a:t>mauro.palazzi@auslromagna.it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49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49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857250" y="214313"/>
            <a:ext cx="7767638" cy="1138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Clr>
                <a:srgbClr val="660066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660066"/>
                </a:solidFill>
                <a:latin typeface="Verdana" pitchFamily="34" charset="0"/>
              </a:rPr>
              <a:t>Perché valutare?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919163" y="1643063"/>
            <a:ext cx="8224837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1788" indent="-331788">
              <a:spcBef>
                <a:spcPts val="700"/>
              </a:spcBef>
              <a:buClr>
                <a:srgbClr val="6F89F7"/>
              </a:buCl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endParaRPr lang="it-IT" sz="2800">
              <a:solidFill>
                <a:srgbClr val="30346A"/>
              </a:solidFill>
              <a:latin typeface="Verdana" pitchFamily="34" charset="0"/>
            </a:endParaRP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Per migliorare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Per rendere conto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Per aiutare gli altri a non ripetere errori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Per capire se è servito</a:t>
            </a:r>
          </a:p>
          <a:p>
            <a:pPr marL="331788" indent="-331788">
              <a:spcBef>
                <a:spcPts val="700"/>
              </a:spcBef>
              <a:buClr>
                <a:srgbClr val="6F89F7"/>
              </a:buClr>
              <a:buFont typeface="Times New Roman" pitchFamily="18" charset="0"/>
              <a:buChar char="•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</a:pPr>
            <a:r>
              <a:rPr lang="it-IT" sz="2800">
                <a:solidFill>
                  <a:srgbClr val="30346A"/>
                </a:solidFill>
                <a:latin typeface="Verdana" pitchFamily="34" charset="0"/>
              </a:rPr>
              <a:t>Per identificare esiti non previsti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2676</Words>
  <Application>Microsoft Office PowerPoint</Application>
  <PresentationFormat>Presentazione su schermo (4:3)</PresentationFormat>
  <Paragraphs>463</Paragraphs>
  <Slides>86</Slides>
  <Notes>56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86</vt:i4>
      </vt:variant>
    </vt:vector>
  </HeadingPairs>
  <TitlesOfParts>
    <vt:vector size="88" baseType="lpstr">
      <vt:lpstr>Tema di Office</vt:lpstr>
      <vt:lpstr>Grafico di Microsoft Office Excel</vt:lpstr>
      <vt:lpstr>Dott.Palazzi Parte seconda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Domande?</vt:lpstr>
      <vt:lpstr>Il progetto san Mauro si mette in moto. </vt:lpstr>
      <vt:lpstr>Progetto San Mauro  si mette in moto (2003)‏</vt:lpstr>
      <vt:lpstr>Diapositiva 16</vt:lpstr>
      <vt:lpstr>Diapositiva 17</vt:lpstr>
      <vt:lpstr>Gruppo di progetto:</vt:lpstr>
      <vt:lpstr>Conoscere la comunità  promuovere la partecipazione ( cosa è, perché e come si promuove?)  Come viene percepito il problema?</vt:lpstr>
      <vt:lpstr>Conoscere la comunità</vt:lpstr>
      <vt:lpstr>progetto “San Mauro si mette in moto” </vt:lpstr>
      <vt:lpstr>Diagnosi comportamentale e ambientale Diagnosi educativa e comunicativa</vt:lpstr>
      <vt:lpstr>Metodi:</vt:lpstr>
      <vt:lpstr>   quali sono i fattori che favoriscono od ostacolano la sedentarietà nell’adulto/anziano ??? </vt:lpstr>
      <vt:lpstr>fattori intrapersonali che favoriscono od ostacolano la sedentarietà nell’adulto/anziano</vt:lpstr>
      <vt:lpstr>fattori interpersonali che favoriscono od ostacolano la sedentarietà nell’adulto/anziano</vt:lpstr>
      <vt:lpstr>fattori socio-culturali e ambientali che favoriscono od ostacolano la sedentarietà nell’adulto/anziano</vt:lpstr>
      <vt:lpstr>Caratteristiche dell’attività fisica praticata che favoriscono od ostacolano la sedentarietà nell’adulto/anziano</vt:lpstr>
      <vt:lpstr>Diapositiva 29</vt:lpstr>
      <vt:lpstr>Diapositiva 30</vt:lpstr>
      <vt:lpstr>Come stanno le cose a  San Mauro Pascoli?</vt:lpstr>
      <vt:lpstr>Diapositiva 32</vt:lpstr>
      <vt:lpstr>Fattori che influenzano la modifica dei comportamenti ( modello di Green)‏</vt:lpstr>
      <vt:lpstr>Stabilire priorità:</vt:lpstr>
      <vt:lpstr>Diapositiva 35</vt:lpstr>
      <vt:lpstr>L’attività nei parchi  </vt:lpstr>
      <vt:lpstr>La campagna comunicativa</vt:lpstr>
      <vt:lpstr>Produzione e diffusione di materiale informativo</vt:lpstr>
      <vt:lpstr>Diapositiva 39</vt:lpstr>
      <vt:lpstr>Valutazione: output, impatto e outcome</vt:lpstr>
      <vt:lpstr> Il modello di Green Kreuter (parziale)‏</vt:lpstr>
      <vt:lpstr>Valutazione di output</vt:lpstr>
      <vt:lpstr>Alcuni dati sul progetto</vt:lpstr>
      <vt:lpstr>Percentuale di partecipanti per età </vt:lpstr>
      <vt:lpstr>Valutazione di impatto su Fattori P-R</vt:lpstr>
      <vt:lpstr>Il questionario di valutazione ci ha detto che...</vt:lpstr>
      <vt:lpstr>Le informazioni che le sono state fornite hanno contribuito a migliorare le sue conoscenze sui benefici dell’attività fisica?</vt:lpstr>
      <vt:lpstr>I suggerimenti che le sono stati forniti l’hanno motivata a praticare più attività fisica?</vt:lpstr>
      <vt:lpstr>Trova che i momenti di ritrovo siano un buon modo per incontrarsi e stare insieme?</vt:lpstr>
      <vt:lpstr>Valutazione di impatto su fattori abilitanti e ambientali</vt:lpstr>
      <vt:lpstr>Valutazione di OUTCOME  Come giudica il suo stato di salute da quando pratica attività fisica?</vt:lpstr>
      <vt:lpstr>Pubblicato dal’OMS  tra le buone pratiche da seguire</vt:lpstr>
      <vt:lpstr>Domande?</vt:lpstr>
      <vt:lpstr>Altri esempi di buone pratiche:   </vt:lpstr>
      <vt:lpstr>Gruppi di Cammino</vt:lpstr>
      <vt:lpstr>obiettivi</vt:lpstr>
      <vt:lpstr>Diapositiva 57</vt:lpstr>
      <vt:lpstr>Oggi… 7 gruppi di Cammino con circa  2000 presenze a settimana</vt:lpstr>
      <vt:lpstr>I Gruppi di Cammino danno i numeri</vt:lpstr>
      <vt:lpstr>710 questionari esaminati Età media 45 anni-  due su tre sono donne</vt:lpstr>
      <vt:lpstr>Da quando ha cominciato a camminare regolarmente ha potuto percepire benefici di tipo fisico o psicologico?</vt:lpstr>
      <vt:lpstr>Quali benefici?</vt:lpstr>
      <vt:lpstr>Risultati attesi</vt:lpstr>
      <vt:lpstr>Più salute e benessere </vt:lpstr>
      <vt:lpstr>Più socialità</vt:lpstr>
      <vt:lpstr>Più sicurezza</vt:lpstr>
      <vt:lpstr>Circolo virtuoso</vt:lpstr>
      <vt:lpstr>Principali ingredienti….</vt:lpstr>
      <vt:lpstr>Domande?</vt:lpstr>
      <vt:lpstr>Il progetto</vt:lpstr>
      <vt:lpstr>Diapositiva 71</vt:lpstr>
      <vt:lpstr>Le strategie</vt:lpstr>
      <vt:lpstr>Per favorire l’adozione di comportamenti salutari si agisce su diversi fattori: </vt:lpstr>
      <vt:lpstr>Azioni previste</vt:lpstr>
      <vt:lpstr>Gruppo di lavoro intersettoriale</vt:lpstr>
      <vt:lpstr>Ambito romagnolo:  comuni di  </vt:lpstr>
      <vt:lpstr>La ricerca sui bisogni e percezione</vt:lpstr>
      <vt:lpstr>Azioni previste</vt:lpstr>
      <vt:lpstr>Diapositiva 79</vt:lpstr>
      <vt:lpstr>Diapositiva 80</vt:lpstr>
      <vt:lpstr>Diapositiva 81</vt:lpstr>
      <vt:lpstr>Diapositiva 82</vt:lpstr>
      <vt:lpstr>Materiali di comunicazione e formazione</vt:lpstr>
      <vt:lpstr>Sito web</vt:lpstr>
      <vt:lpstr>Domande?</vt:lpstr>
      <vt:lpstr>Grazie per l’attenzione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Dott.Palazzi Parte seconda</dc:title>
  <dc:creator>018605</dc:creator>
  <cp:lastModifiedBy>018605</cp:lastModifiedBy>
  <cp:revision>2</cp:revision>
  <dcterms:created xsi:type="dcterms:W3CDTF">2015-09-29T11:46:47Z</dcterms:created>
  <dcterms:modified xsi:type="dcterms:W3CDTF">2015-09-29T11:51:36Z</dcterms:modified>
</cp:coreProperties>
</file>